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diagrams/data13.xml" ContentType="application/vnd.openxmlformats-officedocument.drawingml.diagramData+xml"/>
  <Override PartName="/ppt/diagrams/data12.xml" ContentType="application/vnd.openxmlformats-officedocument.drawingml.diagramData+xml"/>
  <Override PartName="/ppt/diagrams/data2.xml" ContentType="application/vnd.openxmlformats-officedocument.drawingml.diagramData+xml"/>
  <Override PartName="/ppt/diagrams/data11.xml" ContentType="application/vnd.openxmlformats-officedocument.drawingml.diagramData+xml"/>
  <Override PartName="/ppt/diagrams/data1.xml" ContentType="application/vnd.openxmlformats-officedocument.drawingml.diagramData+xml"/>
  <Override PartName="/ppt/diagrams/data8.xml" ContentType="application/vnd.openxmlformats-officedocument.drawingml.diagramData+xml"/>
  <Override PartName="/ppt/diagrams/data5.xml" ContentType="application/vnd.openxmlformats-officedocument.drawingml.diagramData+xml"/>
  <Override PartName="/ppt/diagrams/data10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9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notesMasters/notesMaster1.xml" ContentType="application/vnd.openxmlformats-officedocument.presentationml.notesMaster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theme/theme1.xml" ContentType="application/vnd.openxmlformats-officedocument.theme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10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9" r:id="rId2"/>
    <p:sldId id="6109" r:id="rId3"/>
    <p:sldId id="6115" r:id="rId4"/>
    <p:sldId id="6107" r:id="rId5"/>
    <p:sldId id="6116" r:id="rId6"/>
    <p:sldId id="6111" r:id="rId7"/>
    <p:sldId id="6106" r:id="rId8"/>
    <p:sldId id="6117" r:id="rId9"/>
    <p:sldId id="6120" r:id="rId10"/>
    <p:sldId id="6112" r:id="rId11"/>
    <p:sldId id="6118" r:id="rId12"/>
    <p:sldId id="6113" r:id="rId13"/>
    <p:sldId id="6119" r:id="rId14"/>
    <p:sldId id="6129" r:id="rId15"/>
    <p:sldId id="6131" r:id="rId16"/>
    <p:sldId id="6121" r:id="rId17"/>
    <p:sldId id="6122" r:id="rId18"/>
    <p:sldId id="6125" r:id="rId19"/>
    <p:sldId id="6124" r:id="rId20"/>
    <p:sldId id="6123" r:id="rId21"/>
    <p:sldId id="6126" r:id="rId22"/>
    <p:sldId id="6127" r:id="rId23"/>
    <p:sldId id="6128" r:id="rId24"/>
    <p:sldId id="59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B673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3162" autoAdjust="0"/>
  </p:normalViewPr>
  <p:slideViewPr>
    <p:cSldViewPr snapToGrid="0">
      <p:cViewPr varScale="1">
        <p:scale>
          <a:sx n="77" d="100"/>
          <a:sy n="77" d="100"/>
        </p:scale>
        <p:origin x="955" y="58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image" Target="../media/image12.jpg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ata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image" Target="../media/image12.jpg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9D9708-B1DC-44B2-8793-6904C706D5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0BD90EA-F202-44BD-8E99-D958B2CBEF3A}">
      <dgm:prSet/>
      <dgm:spPr/>
      <dgm:t>
        <a:bodyPr/>
        <a:lstStyle/>
        <a:p>
          <a:r>
            <a:rPr lang="en-US"/>
            <a:t>Introduction and Objective</a:t>
          </a:r>
        </a:p>
      </dgm:t>
    </dgm:pt>
    <dgm:pt modelId="{BA09F592-D77F-456D-917C-84C44CFD1F07}" type="parTrans" cxnId="{A79083EF-C35B-4F1F-881A-CF306F5F8E80}">
      <dgm:prSet/>
      <dgm:spPr/>
      <dgm:t>
        <a:bodyPr/>
        <a:lstStyle/>
        <a:p>
          <a:endParaRPr lang="en-US"/>
        </a:p>
      </dgm:t>
    </dgm:pt>
    <dgm:pt modelId="{A6AAF998-4429-4A96-A037-E38D7D12A469}" type="sibTrans" cxnId="{A79083EF-C35B-4F1F-881A-CF306F5F8E80}">
      <dgm:prSet/>
      <dgm:spPr/>
      <dgm:t>
        <a:bodyPr/>
        <a:lstStyle/>
        <a:p>
          <a:endParaRPr lang="en-US"/>
        </a:p>
      </dgm:t>
    </dgm:pt>
    <dgm:pt modelId="{11E37DBA-A674-498A-8D7D-8C5F010DA84C}">
      <dgm:prSet/>
      <dgm:spPr/>
      <dgm:t>
        <a:bodyPr/>
        <a:lstStyle/>
        <a:p>
          <a:r>
            <a:rPr lang="en-US"/>
            <a:t>Africa’s Trade Integration Agenda</a:t>
          </a:r>
        </a:p>
      </dgm:t>
    </dgm:pt>
    <dgm:pt modelId="{ADF368C5-4EC0-4252-B309-AF1A0FFB56A2}" type="parTrans" cxnId="{39E0BAF9-BCD6-4144-8BF9-64AA46212506}">
      <dgm:prSet/>
      <dgm:spPr/>
      <dgm:t>
        <a:bodyPr/>
        <a:lstStyle/>
        <a:p>
          <a:endParaRPr lang="en-US"/>
        </a:p>
      </dgm:t>
    </dgm:pt>
    <dgm:pt modelId="{606FDEB1-6B39-4C1C-8D20-2D492AFFCAD9}" type="sibTrans" cxnId="{39E0BAF9-BCD6-4144-8BF9-64AA46212506}">
      <dgm:prSet/>
      <dgm:spPr/>
      <dgm:t>
        <a:bodyPr/>
        <a:lstStyle/>
        <a:p>
          <a:endParaRPr lang="en-US"/>
        </a:p>
      </dgm:t>
    </dgm:pt>
    <dgm:pt modelId="{76DB3E9E-CF6F-47BA-9E50-368D5CAE22A6}">
      <dgm:prSet/>
      <dgm:spPr/>
      <dgm:t>
        <a:bodyPr/>
        <a:lstStyle/>
        <a:p>
          <a:r>
            <a:rPr lang="en-US"/>
            <a:t>SADC FTA, Tripartite and AfCFTA Overview</a:t>
          </a:r>
        </a:p>
      </dgm:t>
    </dgm:pt>
    <dgm:pt modelId="{BCC022E2-8F7C-4350-8A66-0AF45371ED34}" type="parTrans" cxnId="{6DEE8AA4-759C-40A0-98D6-16839F7007EE}">
      <dgm:prSet/>
      <dgm:spPr/>
      <dgm:t>
        <a:bodyPr/>
        <a:lstStyle/>
        <a:p>
          <a:endParaRPr lang="en-US"/>
        </a:p>
      </dgm:t>
    </dgm:pt>
    <dgm:pt modelId="{4A1EFBC5-BE38-48C7-8699-3AA43558F1D4}" type="sibTrans" cxnId="{6DEE8AA4-759C-40A0-98D6-16839F7007EE}">
      <dgm:prSet/>
      <dgm:spPr/>
      <dgm:t>
        <a:bodyPr/>
        <a:lstStyle/>
        <a:p>
          <a:endParaRPr lang="en-US"/>
        </a:p>
      </dgm:t>
    </dgm:pt>
    <dgm:pt modelId="{D834A9FD-4C31-4541-90EC-D1E095620C9E}">
      <dgm:prSet/>
      <dgm:spPr/>
      <dgm:t>
        <a:bodyPr/>
        <a:lstStyle/>
        <a:p>
          <a:r>
            <a:rPr lang="en-US"/>
            <a:t>How the three FTAs Interface?</a:t>
          </a:r>
        </a:p>
      </dgm:t>
    </dgm:pt>
    <dgm:pt modelId="{BA37B080-F183-4386-AC6C-D5164CF8E4A4}" type="parTrans" cxnId="{D42F04D4-2206-419F-84B7-35C93EE60B5D}">
      <dgm:prSet/>
      <dgm:spPr/>
      <dgm:t>
        <a:bodyPr/>
        <a:lstStyle/>
        <a:p>
          <a:endParaRPr lang="en-US"/>
        </a:p>
      </dgm:t>
    </dgm:pt>
    <dgm:pt modelId="{8DF40CA8-F266-4E5F-BF92-B30576432A85}" type="sibTrans" cxnId="{D42F04D4-2206-419F-84B7-35C93EE60B5D}">
      <dgm:prSet/>
      <dgm:spPr/>
      <dgm:t>
        <a:bodyPr/>
        <a:lstStyle/>
        <a:p>
          <a:endParaRPr lang="en-US"/>
        </a:p>
      </dgm:t>
    </dgm:pt>
    <dgm:pt modelId="{5E5F30BC-166F-4FFF-9004-05C3C2C75531}">
      <dgm:prSet/>
      <dgm:spPr/>
      <dgm:t>
        <a:bodyPr/>
        <a:lstStyle/>
        <a:p>
          <a:r>
            <a:rPr lang="en-US"/>
            <a:t>Areas of complementarity</a:t>
          </a:r>
        </a:p>
      </dgm:t>
    </dgm:pt>
    <dgm:pt modelId="{293E4609-3888-4F77-BC35-1B2FA9C1CDB6}" type="parTrans" cxnId="{008BC66F-7DF4-4BC1-8370-0111B66E2D1E}">
      <dgm:prSet/>
      <dgm:spPr/>
      <dgm:t>
        <a:bodyPr/>
        <a:lstStyle/>
        <a:p>
          <a:endParaRPr lang="en-US"/>
        </a:p>
      </dgm:t>
    </dgm:pt>
    <dgm:pt modelId="{1511778C-F2BC-490D-B7E9-D7D842E9EF7A}" type="sibTrans" cxnId="{008BC66F-7DF4-4BC1-8370-0111B66E2D1E}">
      <dgm:prSet/>
      <dgm:spPr/>
      <dgm:t>
        <a:bodyPr/>
        <a:lstStyle/>
        <a:p>
          <a:endParaRPr lang="en-US"/>
        </a:p>
      </dgm:t>
    </dgm:pt>
    <dgm:pt modelId="{633E727B-338C-4FD2-9AC7-2ECEA5FE2CA8}">
      <dgm:prSet/>
      <dgm:spPr/>
      <dgm:t>
        <a:bodyPr/>
        <a:lstStyle/>
        <a:p>
          <a:r>
            <a:rPr lang="en-US"/>
            <a:t>Areas of Overlap and Potential conflict</a:t>
          </a:r>
        </a:p>
      </dgm:t>
    </dgm:pt>
    <dgm:pt modelId="{053AD78D-56E6-4734-8EF8-C30FF666CC1E}" type="parTrans" cxnId="{2386C44C-6828-4BD7-832D-6F5E76446A1F}">
      <dgm:prSet/>
      <dgm:spPr/>
      <dgm:t>
        <a:bodyPr/>
        <a:lstStyle/>
        <a:p>
          <a:endParaRPr lang="en-US"/>
        </a:p>
      </dgm:t>
    </dgm:pt>
    <dgm:pt modelId="{56EE3B57-F131-4881-B09B-6245F6C69692}" type="sibTrans" cxnId="{2386C44C-6828-4BD7-832D-6F5E76446A1F}">
      <dgm:prSet/>
      <dgm:spPr/>
      <dgm:t>
        <a:bodyPr/>
        <a:lstStyle/>
        <a:p>
          <a:endParaRPr lang="en-US"/>
        </a:p>
      </dgm:t>
    </dgm:pt>
    <dgm:pt modelId="{80189159-771A-410F-8889-9167D1C4AA97}">
      <dgm:prSet/>
      <dgm:spPr/>
      <dgm:t>
        <a:bodyPr/>
        <a:lstStyle/>
        <a:p>
          <a:r>
            <a:rPr lang="en-US"/>
            <a:t>Implications for Women Entrepreneurs</a:t>
          </a:r>
        </a:p>
      </dgm:t>
    </dgm:pt>
    <dgm:pt modelId="{D67FA4C0-6026-4D6C-8614-A166295930A5}" type="parTrans" cxnId="{3D0F8150-C085-4C96-B234-84BDC21D2727}">
      <dgm:prSet/>
      <dgm:spPr/>
      <dgm:t>
        <a:bodyPr/>
        <a:lstStyle/>
        <a:p>
          <a:endParaRPr lang="en-US"/>
        </a:p>
      </dgm:t>
    </dgm:pt>
    <dgm:pt modelId="{D83D3AE6-BE7A-4C46-8C4D-0D17A47D7349}" type="sibTrans" cxnId="{3D0F8150-C085-4C96-B234-84BDC21D2727}">
      <dgm:prSet/>
      <dgm:spPr/>
      <dgm:t>
        <a:bodyPr/>
        <a:lstStyle/>
        <a:p>
          <a:endParaRPr lang="en-US"/>
        </a:p>
      </dgm:t>
    </dgm:pt>
    <dgm:pt modelId="{3C0371B2-4D67-4B77-9227-0F83181AAC7D}">
      <dgm:prSet/>
      <dgm:spPr/>
      <dgm:t>
        <a:bodyPr/>
        <a:lstStyle/>
        <a:p>
          <a:r>
            <a:rPr lang="en-US"/>
            <a:t>Conclusion and Key Messages</a:t>
          </a:r>
        </a:p>
      </dgm:t>
    </dgm:pt>
    <dgm:pt modelId="{318660AA-E13B-4ECC-8C52-4C6F35B4D153}" type="parTrans" cxnId="{80C62959-B656-48B2-9134-7B3C85679A10}">
      <dgm:prSet/>
      <dgm:spPr/>
      <dgm:t>
        <a:bodyPr/>
        <a:lstStyle/>
        <a:p>
          <a:endParaRPr lang="en-US"/>
        </a:p>
      </dgm:t>
    </dgm:pt>
    <dgm:pt modelId="{821BF775-98A6-45D5-A661-80A9E843FFE7}" type="sibTrans" cxnId="{80C62959-B656-48B2-9134-7B3C85679A10}">
      <dgm:prSet/>
      <dgm:spPr/>
      <dgm:t>
        <a:bodyPr/>
        <a:lstStyle/>
        <a:p>
          <a:endParaRPr lang="en-US"/>
        </a:p>
      </dgm:t>
    </dgm:pt>
    <dgm:pt modelId="{C4281B24-1CA5-4758-AD33-D44E9FFF891C}" type="pres">
      <dgm:prSet presAssocID="{539D9708-B1DC-44B2-8793-6904C706D5A3}" presName="linear" presStyleCnt="0">
        <dgm:presLayoutVars>
          <dgm:animLvl val="lvl"/>
          <dgm:resizeHandles val="exact"/>
        </dgm:presLayoutVars>
      </dgm:prSet>
      <dgm:spPr/>
    </dgm:pt>
    <dgm:pt modelId="{61D45C8D-7397-40B3-9576-753373F7A625}" type="pres">
      <dgm:prSet presAssocID="{20BD90EA-F202-44BD-8E99-D958B2CBEF3A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56BCCB8C-71F6-4898-89A1-BD07EEE20D9B}" type="pres">
      <dgm:prSet presAssocID="{A6AAF998-4429-4A96-A037-E38D7D12A469}" presName="spacer" presStyleCnt="0"/>
      <dgm:spPr/>
    </dgm:pt>
    <dgm:pt modelId="{95930C90-99F1-4C94-9794-A0D701BEE1B0}" type="pres">
      <dgm:prSet presAssocID="{11E37DBA-A674-498A-8D7D-8C5F010DA84C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D1E46D04-AF67-40CE-ABA7-81F030E3327F}" type="pres">
      <dgm:prSet presAssocID="{606FDEB1-6B39-4C1C-8D20-2D492AFFCAD9}" presName="spacer" presStyleCnt="0"/>
      <dgm:spPr/>
    </dgm:pt>
    <dgm:pt modelId="{F98388B9-4FA3-4F1D-BAAE-875325DEBBD6}" type="pres">
      <dgm:prSet presAssocID="{76DB3E9E-CF6F-47BA-9E50-368D5CAE22A6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66E3E659-0FC1-4D82-806F-07BD242FA1E0}" type="pres">
      <dgm:prSet presAssocID="{4A1EFBC5-BE38-48C7-8699-3AA43558F1D4}" presName="spacer" presStyleCnt="0"/>
      <dgm:spPr/>
    </dgm:pt>
    <dgm:pt modelId="{620BA193-C695-468B-AA49-E149E4488990}" type="pres">
      <dgm:prSet presAssocID="{D834A9FD-4C31-4541-90EC-D1E095620C9E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FCF4AD3D-2F25-4F85-A5A1-5AAEE1541460}" type="pres">
      <dgm:prSet presAssocID="{8DF40CA8-F266-4E5F-BF92-B30576432A85}" presName="spacer" presStyleCnt="0"/>
      <dgm:spPr/>
    </dgm:pt>
    <dgm:pt modelId="{E9A4FE63-DF95-4D78-9F6E-27ADFE455806}" type="pres">
      <dgm:prSet presAssocID="{5E5F30BC-166F-4FFF-9004-05C3C2C75531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4D657978-6011-483F-819B-A6F2CD0048CB}" type="pres">
      <dgm:prSet presAssocID="{1511778C-F2BC-490D-B7E9-D7D842E9EF7A}" presName="spacer" presStyleCnt="0"/>
      <dgm:spPr/>
    </dgm:pt>
    <dgm:pt modelId="{2DD52974-D7EB-466B-B24E-86F6C33102DB}" type="pres">
      <dgm:prSet presAssocID="{633E727B-338C-4FD2-9AC7-2ECEA5FE2CA8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40AD3B75-E1BC-45E1-BA33-A5FBDC5D2549}" type="pres">
      <dgm:prSet presAssocID="{56EE3B57-F131-4881-B09B-6245F6C69692}" presName="spacer" presStyleCnt="0"/>
      <dgm:spPr/>
    </dgm:pt>
    <dgm:pt modelId="{704A5D52-774E-4605-9685-2A478D1806E6}" type="pres">
      <dgm:prSet presAssocID="{80189159-771A-410F-8889-9167D1C4AA97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94C59D1B-F160-4E76-B02D-5D96F04ACBEB}" type="pres">
      <dgm:prSet presAssocID="{D83D3AE6-BE7A-4C46-8C4D-0D17A47D7349}" presName="spacer" presStyleCnt="0"/>
      <dgm:spPr/>
    </dgm:pt>
    <dgm:pt modelId="{06B0171F-79B0-4D85-8974-324F9405B9F3}" type="pres">
      <dgm:prSet presAssocID="{3C0371B2-4D67-4B77-9227-0F83181AAC7D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5220623E-9B25-4082-963B-65A2E2B9A0DF}" type="presOf" srcId="{80189159-771A-410F-8889-9167D1C4AA97}" destId="{704A5D52-774E-4605-9685-2A478D1806E6}" srcOrd="0" destOrd="0" presId="urn:microsoft.com/office/officeart/2005/8/layout/vList2"/>
    <dgm:cxn modelId="{91E77E45-D5EA-4FD2-9DBF-61C1756742FE}" type="presOf" srcId="{633E727B-338C-4FD2-9AC7-2ECEA5FE2CA8}" destId="{2DD52974-D7EB-466B-B24E-86F6C33102DB}" srcOrd="0" destOrd="0" presId="urn:microsoft.com/office/officeart/2005/8/layout/vList2"/>
    <dgm:cxn modelId="{38446847-B53A-4FA9-827F-CB05C7B757C7}" type="presOf" srcId="{D834A9FD-4C31-4541-90EC-D1E095620C9E}" destId="{620BA193-C695-468B-AA49-E149E4488990}" srcOrd="0" destOrd="0" presId="urn:microsoft.com/office/officeart/2005/8/layout/vList2"/>
    <dgm:cxn modelId="{2386C44C-6828-4BD7-832D-6F5E76446A1F}" srcId="{539D9708-B1DC-44B2-8793-6904C706D5A3}" destId="{633E727B-338C-4FD2-9AC7-2ECEA5FE2CA8}" srcOrd="5" destOrd="0" parTransId="{053AD78D-56E6-4734-8EF8-C30FF666CC1E}" sibTransId="{56EE3B57-F131-4881-B09B-6245F6C69692}"/>
    <dgm:cxn modelId="{008BC66F-7DF4-4BC1-8370-0111B66E2D1E}" srcId="{539D9708-B1DC-44B2-8793-6904C706D5A3}" destId="{5E5F30BC-166F-4FFF-9004-05C3C2C75531}" srcOrd="4" destOrd="0" parTransId="{293E4609-3888-4F77-BC35-1B2FA9C1CDB6}" sibTransId="{1511778C-F2BC-490D-B7E9-D7D842E9EF7A}"/>
    <dgm:cxn modelId="{3D0F8150-C085-4C96-B234-84BDC21D2727}" srcId="{539D9708-B1DC-44B2-8793-6904C706D5A3}" destId="{80189159-771A-410F-8889-9167D1C4AA97}" srcOrd="6" destOrd="0" parTransId="{D67FA4C0-6026-4D6C-8614-A166295930A5}" sibTransId="{D83D3AE6-BE7A-4C46-8C4D-0D17A47D7349}"/>
    <dgm:cxn modelId="{0E56CA55-75C3-48E6-94FD-426DB6F2FA9D}" type="presOf" srcId="{76DB3E9E-CF6F-47BA-9E50-368D5CAE22A6}" destId="{F98388B9-4FA3-4F1D-BAAE-875325DEBBD6}" srcOrd="0" destOrd="0" presId="urn:microsoft.com/office/officeart/2005/8/layout/vList2"/>
    <dgm:cxn modelId="{80C62959-B656-48B2-9134-7B3C85679A10}" srcId="{539D9708-B1DC-44B2-8793-6904C706D5A3}" destId="{3C0371B2-4D67-4B77-9227-0F83181AAC7D}" srcOrd="7" destOrd="0" parTransId="{318660AA-E13B-4ECC-8C52-4C6F35B4D153}" sibTransId="{821BF775-98A6-45D5-A661-80A9E843FFE7}"/>
    <dgm:cxn modelId="{C88EC179-22F7-4239-AD9F-5184BAF746DD}" type="presOf" srcId="{5E5F30BC-166F-4FFF-9004-05C3C2C75531}" destId="{E9A4FE63-DF95-4D78-9F6E-27ADFE455806}" srcOrd="0" destOrd="0" presId="urn:microsoft.com/office/officeart/2005/8/layout/vList2"/>
    <dgm:cxn modelId="{BC619888-41F3-4323-BE84-409EFCEB068E}" type="presOf" srcId="{3C0371B2-4D67-4B77-9227-0F83181AAC7D}" destId="{06B0171F-79B0-4D85-8974-324F9405B9F3}" srcOrd="0" destOrd="0" presId="urn:microsoft.com/office/officeart/2005/8/layout/vList2"/>
    <dgm:cxn modelId="{0A899AA0-F7C5-4BA0-9739-E089B6FEBDA9}" type="presOf" srcId="{11E37DBA-A674-498A-8D7D-8C5F010DA84C}" destId="{95930C90-99F1-4C94-9794-A0D701BEE1B0}" srcOrd="0" destOrd="0" presId="urn:microsoft.com/office/officeart/2005/8/layout/vList2"/>
    <dgm:cxn modelId="{6DEE8AA4-759C-40A0-98D6-16839F7007EE}" srcId="{539D9708-B1DC-44B2-8793-6904C706D5A3}" destId="{76DB3E9E-CF6F-47BA-9E50-368D5CAE22A6}" srcOrd="2" destOrd="0" parTransId="{BCC022E2-8F7C-4350-8A66-0AF45371ED34}" sibTransId="{4A1EFBC5-BE38-48C7-8699-3AA43558F1D4}"/>
    <dgm:cxn modelId="{6E58D7AC-AD3A-437A-A975-B6BDBEBEEC39}" type="presOf" srcId="{20BD90EA-F202-44BD-8E99-D958B2CBEF3A}" destId="{61D45C8D-7397-40B3-9576-753373F7A625}" srcOrd="0" destOrd="0" presId="urn:microsoft.com/office/officeart/2005/8/layout/vList2"/>
    <dgm:cxn modelId="{D42F04D4-2206-419F-84B7-35C93EE60B5D}" srcId="{539D9708-B1DC-44B2-8793-6904C706D5A3}" destId="{D834A9FD-4C31-4541-90EC-D1E095620C9E}" srcOrd="3" destOrd="0" parTransId="{BA37B080-F183-4386-AC6C-D5164CF8E4A4}" sibTransId="{8DF40CA8-F266-4E5F-BF92-B30576432A85}"/>
    <dgm:cxn modelId="{A79083EF-C35B-4F1F-881A-CF306F5F8E80}" srcId="{539D9708-B1DC-44B2-8793-6904C706D5A3}" destId="{20BD90EA-F202-44BD-8E99-D958B2CBEF3A}" srcOrd="0" destOrd="0" parTransId="{BA09F592-D77F-456D-917C-84C44CFD1F07}" sibTransId="{A6AAF998-4429-4A96-A037-E38D7D12A469}"/>
    <dgm:cxn modelId="{E1F038F0-C2B3-4634-B4B0-AF65A6D51232}" type="presOf" srcId="{539D9708-B1DC-44B2-8793-6904C706D5A3}" destId="{C4281B24-1CA5-4758-AD33-D44E9FFF891C}" srcOrd="0" destOrd="0" presId="urn:microsoft.com/office/officeart/2005/8/layout/vList2"/>
    <dgm:cxn modelId="{39E0BAF9-BCD6-4144-8BF9-64AA46212506}" srcId="{539D9708-B1DC-44B2-8793-6904C706D5A3}" destId="{11E37DBA-A674-498A-8D7D-8C5F010DA84C}" srcOrd="1" destOrd="0" parTransId="{ADF368C5-4EC0-4252-B309-AF1A0FFB56A2}" sibTransId="{606FDEB1-6B39-4C1C-8D20-2D492AFFCAD9}"/>
    <dgm:cxn modelId="{71E58A5A-0298-4FA2-8B07-A4EBE9AF2D7A}" type="presParOf" srcId="{C4281B24-1CA5-4758-AD33-D44E9FFF891C}" destId="{61D45C8D-7397-40B3-9576-753373F7A625}" srcOrd="0" destOrd="0" presId="urn:microsoft.com/office/officeart/2005/8/layout/vList2"/>
    <dgm:cxn modelId="{9FD74294-73F5-4B56-9172-8F2ED07754F2}" type="presParOf" srcId="{C4281B24-1CA5-4758-AD33-D44E9FFF891C}" destId="{56BCCB8C-71F6-4898-89A1-BD07EEE20D9B}" srcOrd="1" destOrd="0" presId="urn:microsoft.com/office/officeart/2005/8/layout/vList2"/>
    <dgm:cxn modelId="{5E30EFBB-4A0E-4650-A050-F4F0133C1C4C}" type="presParOf" srcId="{C4281B24-1CA5-4758-AD33-D44E9FFF891C}" destId="{95930C90-99F1-4C94-9794-A0D701BEE1B0}" srcOrd="2" destOrd="0" presId="urn:microsoft.com/office/officeart/2005/8/layout/vList2"/>
    <dgm:cxn modelId="{FD2544B2-87EC-41D2-845C-514813197D43}" type="presParOf" srcId="{C4281B24-1CA5-4758-AD33-D44E9FFF891C}" destId="{D1E46D04-AF67-40CE-ABA7-81F030E3327F}" srcOrd="3" destOrd="0" presId="urn:microsoft.com/office/officeart/2005/8/layout/vList2"/>
    <dgm:cxn modelId="{020EABFB-C4CC-4F3F-A557-41590544BBDE}" type="presParOf" srcId="{C4281B24-1CA5-4758-AD33-D44E9FFF891C}" destId="{F98388B9-4FA3-4F1D-BAAE-875325DEBBD6}" srcOrd="4" destOrd="0" presId="urn:microsoft.com/office/officeart/2005/8/layout/vList2"/>
    <dgm:cxn modelId="{786270EF-3C34-4E34-AF2E-37578C6BED3B}" type="presParOf" srcId="{C4281B24-1CA5-4758-AD33-D44E9FFF891C}" destId="{66E3E659-0FC1-4D82-806F-07BD242FA1E0}" srcOrd="5" destOrd="0" presId="urn:microsoft.com/office/officeart/2005/8/layout/vList2"/>
    <dgm:cxn modelId="{68FDB52F-FB01-498A-ADC4-26564CF395FA}" type="presParOf" srcId="{C4281B24-1CA5-4758-AD33-D44E9FFF891C}" destId="{620BA193-C695-468B-AA49-E149E4488990}" srcOrd="6" destOrd="0" presId="urn:microsoft.com/office/officeart/2005/8/layout/vList2"/>
    <dgm:cxn modelId="{0A18812A-BDB3-4B76-81E6-DC73BEB41D1D}" type="presParOf" srcId="{C4281B24-1CA5-4758-AD33-D44E9FFF891C}" destId="{FCF4AD3D-2F25-4F85-A5A1-5AAEE1541460}" srcOrd="7" destOrd="0" presId="urn:microsoft.com/office/officeart/2005/8/layout/vList2"/>
    <dgm:cxn modelId="{7F9BF18F-30BA-4BEE-AEED-7AC1517DB7B9}" type="presParOf" srcId="{C4281B24-1CA5-4758-AD33-D44E9FFF891C}" destId="{E9A4FE63-DF95-4D78-9F6E-27ADFE455806}" srcOrd="8" destOrd="0" presId="urn:microsoft.com/office/officeart/2005/8/layout/vList2"/>
    <dgm:cxn modelId="{87951C76-FE6A-417B-9165-B73142FD7825}" type="presParOf" srcId="{C4281B24-1CA5-4758-AD33-D44E9FFF891C}" destId="{4D657978-6011-483F-819B-A6F2CD0048CB}" srcOrd="9" destOrd="0" presId="urn:microsoft.com/office/officeart/2005/8/layout/vList2"/>
    <dgm:cxn modelId="{C79EBA9D-C792-4A8F-9165-1052C82DE1AE}" type="presParOf" srcId="{C4281B24-1CA5-4758-AD33-D44E9FFF891C}" destId="{2DD52974-D7EB-466B-B24E-86F6C33102DB}" srcOrd="10" destOrd="0" presId="urn:microsoft.com/office/officeart/2005/8/layout/vList2"/>
    <dgm:cxn modelId="{D57EB5C1-5EC3-411E-B42D-F229C3AEA914}" type="presParOf" srcId="{C4281B24-1CA5-4758-AD33-D44E9FFF891C}" destId="{40AD3B75-E1BC-45E1-BA33-A5FBDC5D2549}" srcOrd="11" destOrd="0" presId="urn:microsoft.com/office/officeart/2005/8/layout/vList2"/>
    <dgm:cxn modelId="{9F3F9512-2E21-45EB-AFD0-EA9419DA141D}" type="presParOf" srcId="{C4281B24-1CA5-4758-AD33-D44E9FFF891C}" destId="{704A5D52-774E-4605-9685-2A478D1806E6}" srcOrd="12" destOrd="0" presId="urn:microsoft.com/office/officeart/2005/8/layout/vList2"/>
    <dgm:cxn modelId="{AC21FB65-6734-47CB-9ABE-4B5B219BBC27}" type="presParOf" srcId="{C4281B24-1CA5-4758-AD33-D44E9FFF891C}" destId="{94C59D1B-F160-4E76-B02D-5D96F04ACBEB}" srcOrd="13" destOrd="0" presId="urn:microsoft.com/office/officeart/2005/8/layout/vList2"/>
    <dgm:cxn modelId="{67B8CAED-1F4B-45F1-BB04-27F98AC42ECC}" type="presParOf" srcId="{C4281B24-1CA5-4758-AD33-D44E9FFF891C}" destId="{06B0171F-79B0-4D85-8974-324F9405B9F3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4391B00-DBB1-466E-9F65-3A961218A4F1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8FCFE29-0B53-448C-B3A5-4FC826040369}">
      <dgm:prSet/>
      <dgm:spPr/>
      <dgm:t>
        <a:bodyPr/>
        <a:lstStyle/>
        <a:p>
          <a:r>
            <a:rPr lang="en-US" dirty="0"/>
            <a:t>Are these competing or complementary…?</a:t>
          </a:r>
        </a:p>
      </dgm:t>
    </dgm:pt>
    <dgm:pt modelId="{7EA8B273-A9CD-42A1-BF72-6F55B781C290}" type="parTrans" cxnId="{7C6B4A7F-CC46-4F8E-B3F8-098855FB2CFD}">
      <dgm:prSet/>
      <dgm:spPr/>
      <dgm:t>
        <a:bodyPr/>
        <a:lstStyle/>
        <a:p>
          <a:endParaRPr lang="en-US"/>
        </a:p>
      </dgm:t>
    </dgm:pt>
    <dgm:pt modelId="{F060EE5E-D11A-483E-B637-BABA604F2481}" type="sibTrans" cxnId="{7C6B4A7F-CC46-4F8E-B3F8-098855FB2CFD}">
      <dgm:prSet/>
      <dgm:spPr/>
      <dgm:t>
        <a:bodyPr/>
        <a:lstStyle/>
        <a:p>
          <a:endParaRPr lang="en-US"/>
        </a:p>
      </dgm:t>
    </dgm:pt>
    <dgm:pt modelId="{6F0BBAE3-7525-456F-9DFD-632148DE5EFA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These are not competing frameworks: They are complementary and mutually reinforcing - a building block relationship, </a:t>
          </a:r>
          <a:r>
            <a:rPr lang="en-US" dirty="0" err="1"/>
            <a:t>ie</a:t>
          </a:r>
          <a:endParaRPr lang="en-US" dirty="0"/>
        </a:p>
      </dgm:t>
    </dgm:pt>
    <dgm:pt modelId="{D5988D50-4636-4A20-BF96-279DC94824B4}" type="parTrans" cxnId="{28623F42-E0B0-4745-8F66-249EC3C4AA8D}">
      <dgm:prSet/>
      <dgm:spPr/>
      <dgm:t>
        <a:bodyPr/>
        <a:lstStyle/>
        <a:p>
          <a:endParaRPr lang="en-US"/>
        </a:p>
      </dgm:t>
    </dgm:pt>
    <dgm:pt modelId="{F73DDB5D-3E41-410C-8D52-4D618BFD1F76}" type="sibTrans" cxnId="{28623F42-E0B0-4745-8F66-249EC3C4AA8D}">
      <dgm:prSet/>
      <dgm:spPr/>
      <dgm:t>
        <a:bodyPr/>
        <a:lstStyle/>
        <a:p>
          <a:endParaRPr lang="en-US"/>
        </a:p>
      </dgm:t>
    </dgm:pt>
    <dgm:pt modelId="{48634777-CE4C-4EC9-B6CD-EB3F88FB7D32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SADC FTA deepens subregional integration among 16 member states</a:t>
          </a:r>
        </a:p>
      </dgm:t>
    </dgm:pt>
    <dgm:pt modelId="{31B19543-2B5F-4882-AAD7-060A1E024A27}" type="parTrans" cxnId="{2DCCC121-4125-4861-A582-319FAE61B901}">
      <dgm:prSet/>
      <dgm:spPr/>
    </dgm:pt>
    <dgm:pt modelId="{954E4744-7AED-4D21-9823-F4D289584D7E}" type="sibTrans" cxnId="{2DCCC121-4125-4861-A582-319FAE61B901}">
      <dgm:prSet/>
      <dgm:spPr/>
    </dgm:pt>
    <dgm:pt modelId="{B50D3B6D-3C30-4F99-9BB5-A580E4B2B697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TFTA brings together SADC, COMESA and EAC (29 countries) harmonizing trading rules</a:t>
          </a:r>
        </a:p>
      </dgm:t>
    </dgm:pt>
    <dgm:pt modelId="{65DE25B8-669C-4CED-8A33-6845C92E9B15}" type="parTrans" cxnId="{33AA055B-BEF5-4342-9A7E-737BA69EAE14}">
      <dgm:prSet/>
      <dgm:spPr/>
    </dgm:pt>
    <dgm:pt modelId="{B1A503AE-CE47-4595-9CE4-49100EA25060}" type="sibTrans" cxnId="{33AA055B-BEF5-4342-9A7E-737BA69EAE14}">
      <dgm:prSet/>
      <dgm:spPr/>
    </dgm:pt>
    <dgm:pt modelId="{CEB34E72-9839-49BE-BFED-4DED14E5D76E}">
      <dgm:prSet/>
      <dgm:spPr/>
      <dgm:t>
        <a:bodyPr/>
        <a:lstStyle/>
        <a:p>
          <a:pPr>
            <a:lnSpc>
              <a:spcPct val="150000"/>
            </a:lnSpc>
          </a:pPr>
          <a:endParaRPr lang="en-US" dirty="0"/>
        </a:p>
      </dgm:t>
    </dgm:pt>
    <dgm:pt modelId="{2E8C04F7-BA2A-4173-87A9-A1CFF1AA7F6A}" type="parTrans" cxnId="{3ED16E72-493B-4FD9-91CE-FCA07E33874C}">
      <dgm:prSet/>
      <dgm:spPr/>
    </dgm:pt>
    <dgm:pt modelId="{2AAA397E-F51B-4696-B776-7927A31CAA3E}" type="sibTrans" cxnId="{3ED16E72-493B-4FD9-91CE-FCA07E33874C}">
      <dgm:prSet/>
      <dgm:spPr/>
    </dgm:pt>
    <dgm:pt modelId="{E1A41A26-23AC-4E78-97E3-E2C1D6FD95DD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 err="1"/>
            <a:t>AfCFTA</a:t>
          </a:r>
          <a:r>
            <a:rPr lang="en-US" dirty="0"/>
            <a:t> scales integration to the continental level</a:t>
          </a:r>
        </a:p>
      </dgm:t>
    </dgm:pt>
    <dgm:pt modelId="{901DE020-1624-4182-B076-E7FDCF965666}" type="parTrans" cxnId="{7B534148-CFF8-402A-BE41-F8108B49F80A}">
      <dgm:prSet/>
      <dgm:spPr/>
    </dgm:pt>
    <dgm:pt modelId="{FA4D007B-2074-43FF-B418-36502F0B0D24}" type="sibTrans" cxnId="{7B534148-CFF8-402A-BE41-F8108B49F80A}">
      <dgm:prSet/>
      <dgm:spPr/>
    </dgm:pt>
    <dgm:pt modelId="{65AD6634-8B5B-4DE4-93E3-EF19EDD65512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Possible conflict? Level of tariff liberalization: Both SADC and TFTA aim for 100% tariff liberalization, whereas </a:t>
          </a:r>
          <a:r>
            <a:rPr lang="en-US" dirty="0" err="1"/>
            <a:t>AfCFTA</a:t>
          </a:r>
          <a:r>
            <a:rPr lang="en-US" dirty="0"/>
            <a:t> has a 3 percent exclusion list</a:t>
          </a:r>
        </a:p>
      </dgm:t>
    </dgm:pt>
    <dgm:pt modelId="{466C4F64-0C27-492F-8EFC-0B5DB941667D}" type="parTrans" cxnId="{00E38206-E13B-4D39-A6FF-682AF901D2E8}">
      <dgm:prSet/>
      <dgm:spPr/>
    </dgm:pt>
    <dgm:pt modelId="{4EEB93DF-C0EA-444B-8CCE-8FF56C968301}" type="sibTrans" cxnId="{00E38206-E13B-4D39-A6FF-682AF901D2E8}">
      <dgm:prSet/>
      <dgm:spPr/>
    </dgm:pt>
    <dgm:pt modelId="{6D8D876A-1A90-4AC9-9FE0-AEB529BCC5C7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Forum shopping</a:t>
          </a:r>
        </a:p>
      </dgm:t>
    </dgm:pt>
    <dgm:pt modelId="{E3F240B4-9449-44E0-A9BF-7630BBE39F0C}" type="parTrans" cxnId="{FDC7C3A8-CAEA-430A-A04F-8F467EFA0AF4}">
      <dgm:prSet/>
      <dgm:spPr/>
    </dgm:pt>
    <dgm:pt modelId="{5570AA12-4353-4388-8176-1BD4619B1E6A}" type="sibTrans" cxnId="{FDC7C3A8-CAEA-430A-A04F-8F467EFA0AF4}">
      <dgm:prSet/>
      <dgm:spPr/>
    </dgm:pt>
    <dgm:pt modelId="{5957C99D-204A-44EF-A17A-D9B4418CE8C8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Cost of administering the different trading regimes</a:t>
          </a:r>
        </a:p>
      </dgm:t>
    </dgm:pt>
    <dgm:pt modelId="{A6C95CE6-36DE-4051-928C-9ADC1C3C85EA}" type="parTrans" cxnId="{67B3EDFE-7151-4099-B9FF-7B5B5B2C3E50}">
      <dgm:prSet/>
      <dgm:spPr/>
    </dgm:pt>
    <dgm:pt modelId="{88BC3134-E743-4205-82B4-46FFA412BC4B}" type="sibTrans" cxnId="{67B3EDFE-7151-4099-B9FF-7B5B5B2C3E50}">
      <dgm:prSet/>
      <dgm:spPr/>
    </dgm:pt>
    <dgm:pt modelId="{7313C207-9521-4074-9DE1-DC441D4AA649}" type="pres">
      <dgm:prSet presAssocID="{34391B00-DBB1-466E-9F65-3A961218A4F1}" presName="linear" presStyleCnt="0">
        <dgm:presLayoutVars>
          <dgm:animLvl val="lvl"/>
          <dgm:resizeHandles val="exact"/>
        </dgm:presLayoutVars>
      </dgm:prSet>
      <dgm:spPr/>
    </dgm:pt>
    <dgm:pt modelId="{3B706AB3-940F-4583-931E-CD08573634C2}" type="pres">
      <dgm:prSet presAssocID="{78FCFE29-0B53-448C-B3A5-4FC82604036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10950E36-DE3E-4D8F-9693-D1379B00E65A}" type="pres">
      <dgm:prSet presAssocID="{78FCFE29-0B53-448C-B3A5-4FC82604036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00E38206-E13B-4D39-A6FF-682AF901D2E8}" srcId="{78FCFE29-0B53-448C-B3A5-4FC826040369}" destId="{65AD6634-8B5B-4DE4-93E3-EF19EDD65512}" srcOrd="1" destOrd="0" parTransId="{466C4F64-0C27-492F-8EFC-0B5DB941667D}" sibTransId="{4EEB93DF-C0EA-444B-8CCE-8FF56C968301}"/>
    <dgm:cxn modelId="{2ECA9E06-2CB5-4696-AD6A-2573BD94FF0F}" type="presOf" srcId="{65AD6634-8B5B-4DE4-93E3-EF19EDD65512}" destId="{10950E36-DE3E-4D8F-9693-D1379B00E65A}" srcOrd="0" destOrd="4" presId="urn:microsoft.com/office/officeart/2005/8/layout/vList2"/>
    <dgm:cxn modelId="{60136607-2536-4FD6-9D3D-02D6CCB8DB29}" type="presOf" srcId="{CEB34E72-9839-49BE-BFED-4DED14E5D76E}" destId="{10950E36-DE3E-4D8F-9693-D1379B00E65A}" srcOrd="0" destOrd="7" presId="urn:microsoft.com/office/officeart/2005/8/layout/vList2"/>
    <dgm:cxn modelId="{D914AF08-B1AC-48F6-8395-A670D3774705}" type="presOf" srcId="{B50D3B6D-3C30-4F99-9BB5-A580E4B2B697}" destId="{10950E36-DE3E-4D8F-9693-D1379B00E65A}" srcOrd="0" destOrd="2" presId="urn:microsoft.com/office/officeart/2005/8/layout/vList2"/>
    <dgm:cxn modelId="{555E421D-E60B-46AC-9716-EB827CCFADB5}" type="presOf" srcId="{E1A41A26-23AC-4E78-97E3-E2C1D6FD95DD}" destId="{10950E36-DE3E-4D8F-9693-D1379B00E65A}" srcOrd="0" destOrd="3" presId="urn:microsoft.com/office/officeart/2005/8/layout/vList2"/>
    <dgm:cxn modelId="{2DCCC121-4125-4861-A582-319FAE61B901}" srcId="{6F0BBAE3-7525-456F-9DFD-632148DE5EFA}" destId="{48634777-CE4C-4EC9-B6CD-EB3F88FB7D32}" srcOrd="0" destOrd="0" parTransId="{31B19543-2B5F-4882-AAD7-060A1E024A27}" sibTransId="{954E4744-7AED-4D21-9823-F4D289584D7E}"/>
    <dgm:cxn modelId="{BA5DDE2D-A693-4DCE-9DDF-B497F4B3A348}" type="presOf" srcId="{48634777-CE4C-4EC9-B6CD-EB3F88FB7D32}" destId="{10950E36-DE3E-4D8F-9693-D1379B00E65A}" srcOrd="0" destOrd="1" presId="urn:microsoft.com/office/officeart/2005/8/layout/vList2"/>
    <dgm:cxn modelId="{35483B2F-96D8-4BED-85EA-7E72D28F4239}" type="presOf" srcId="{78FCFE29-0B53-448C-B3A5-4FC826040369}" destId="{3B706AB3-940F-4583-931E-CD08573634C2}" srcOrd="0" destOrd="0" presId="urn:microsoft.com/office/officeart/2005/8/layout/vList2"/>
    <dgm:cxn modelId="{FB41F238-7E91-46BB-9A2F-F8BDE1B0DA46}" type="presOf" srcId="{6F0BBAE3-7525-456F-9DFD-632148DE5EFA}" destId="{10950E36-DE3E-4D8F-9693-D1379B00E65A}" srcOrd="0" destOrd="0" presId="urn:microsoft.com/office/officeart/2005/8/layout/vList2"/>
    <dgm:cxn modelId="{33AA055B-BEF5-4342-9A7E-737BA69EAE14}" srcId="{6F0BBAE3-7525-456F-9DFD-632148DE5EFA}" destId="{B50D3B6D-3C30-4F99-9BB5-A580E4B2B697}" srcOrd="1" destOrd="0" parTransId="{65DE25B8-669C-4CED-8A33-6845C92E9B15}" sibTransId="{B1A503AE-CE47-4595-9CE4-49100EA25060}"/>
    <dgm:cxn modelId="{28623F42-E0B0-4745-8F66-249EC3C4AA8D}" srcId="{78FCFE29-0B53-448C-B3A5-4FC826040369}" destId="{6F0BBAE3-7525-456F-9DFD-632148DE5EFA}" srcOrd="0" destOrd="0" parTransId="{D5988D50-4636-4A20-BF96-279DC94824B4}" sibTransId="{F73DDB5D-3E41-410C-8D52-4D618BFD1F76}"/>
    <dgm:cxn modelId="{7B534148-CFF8-402A-BE41-F8108B49F80A}" srcId="{6F0BBAE3-7525-456F-9DFD-632148DE5EFA}" destId="{E1A41A26-23AC-4E78-97E3-E2C1D6FD95DD}" srcOrd="2" destOrd="0" parTransId="{901DE020-1624-4182-B076-E7FDCF965666}" sibTransId="{FA4D007B-2074-43FF-B418-36502F0B0D24}"/>
    <dgm:cxn modelId="{5BE7DF6F-158B-49DF-BB48-3B51AC62DD57}" type="presOf" srcId="{6D8D876A-1A90-4AC9-9FE0-AEB529BCC5C7}" destId="{10950E36-DE3E-4D8F-9693-D1379B00E65A}" srcOrd="0" destOrd="5" presId="urn:microsoft.com/office/officeart/2005/8/layout/vList2"/>
    <dgm:cxn modelId="{3ED16E72-493B-4FD9-91CE-FCA07E33874C}" srcId="{65AD6634-8B5B-4DE4-93E3-EF19EDD65512}" destId="{CEB34E72-9839-49BE-BFED-4DED14E5D76E}" srcOrd="2" destOrd="0" parTransId="{2E8C04F7-BA2A-4173-87A9-A1CFF1AA7F6A}" sibTransId="{2AAA397E-F51B-4696-B776-7927A31CAA3E}"/>
    <dgm:cxn modelId="{7C6B4A7F-CC46-4F8E-B3F8-098855FB2CFD}" srcId="{34391B00-DBB1-466E-9F65-3A961218A4F1}" destId="{78FCFE29-0B53-448C-B3A5-4FC826040369}" srcOrd="0" destOrd="0" parTransId="{7EA8B273-A9CD-42A1-BF72-6F55B781C290}" sibTransId="{F060EE5E-D11A-483E-B637-BABA604F2481}"/>
    <dgm:cxn modelId="{27400B85-553D-4BD3-A942-71A6659B1E35}" type="presOf" srcId="{5957C99D-204A-44EF-A17A-D9B4418CE8C8}" destId="{10950E36-DE3E-4D8F-9693-D1379B00E65A}" srcOrd="0" destOrd="6" presId="urn:microsoft.com/office/officeart/2005/8/layout/vList2"/>
    <dgm:cxn modelId="{FDC7C3A8-CAEA-430A-A04F-8F467EFA0AF4}" srcId="{65AD6634-8B5B-4DE4-93E3-EF19EDD65512}" destId="{6D8D876A-1A90-4AC9-9FE0-AEB529BCC5C7}" srcOrd="0" destOrd="0" parTransId="{E3F240B4-9449-44E0-A9BF-7630BBE39F0C}" sibTransId="{5570AA12-4353-4388-8176-1BD4619B1E6A}"/>
    <dgm:cxn modelId="{F54E67C7-9908-48EB-9942-AB070D1FD39F}" type="presOf" srcId="{34391B00-DBB1-466E-9F65-3A961218A4F1}" destId="{7313C207-9521-4074-9DE1-DC441D4AA649}" srcOrd="0" destOrd="0" presId="urn:microsoft.com/office/officeart/2005/8/layout/vList2"/>
    <dgm:cxn modelId="{67B3EDFE-7151-4099-B9FF-7B5B5B2C3E50}" srcId="{65AD6634-8B5B-4DE4-93E3-EF19EDD65512}" destId="{5957C99D-204A-44EF-A17A-D9B4418CE8C8}" srcOrd="1" destOrd="0" parTransId="{A6C95CE6-36DE-4051-928C-9ADC1C3C85EA}" sibTransId="{88BC3134-E743-4205-82B4-46FFA412BC4B}"/>
    <dgm:cxn modelId="{3D99EBE3-767E-40CD-8114-806E66E7DBEF}" type="presParOf" srcId="{7313C207-9521-4074-9DE1-DC441D4AA649}" destId="{3B706AB3-940F-4583-931E-CD08573634C2}" srcOrd="0" destOrd="0" presId="urn:microsoft.com/office/officeart/2005/8/layout/vList2"/>
    <dgm:cxn modelId="{B8CC5567-161D-491A-8FA9-CA9F276BA212}" type="presParOf" srcId="{7313C207-9521-4074-9DE1-DC441D4AA649}" destId="{10950E36-DE3E-4D8F-9693-D1379B00E65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FFCCAA0-92CD-49AB-8BE1-100F9E15DE94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CA90D3-6C65-4716-8988-3505E8DBA27E}">
      <dgm:prSet phldrT="[Text]"/>
      <dgm:spPr/>
      <dgm:t>
        <a:bodyPr/>
        <a:lstStyle/>
        <a:p>
          <a:r>
            <a:rPr lang="en-US" dirty="0"/>
            <a:t>Africa has small, fragmented economies…</a:t>
          </a:r>
        </a:p>
      </dgm:t>
    </dgm:pt>
    <dgm:pt modelId="{2035CAF8-C0D4-4E71-B1AF-AB5BB38194C7}" type="parTrans" cxnId="{9AB90F71-3FA1-4E4A-A71B-02F3BB65D722}">
      <dgm:prSet/>
      <dgm:spPr/>
      <dgm:t>
        <a:bodyPr/>
        <a:lstStyle/>
        <a:p>
          <a:endParaRPr lang="en-US"/>
        </a:p>
      </dgm:t>
    </dgm:pt>
    <dgm:pt modelId="{8C049DB7-7CA0-4047-8B33-FAE83A9498CF}" type="sibTrans" cxnId="{9AB90F71-3FA1-4E4A-A71B-02F3BB65D722}">
      <dgm:prSet/>
      <dgm:spPr/>
      <dgm:t>
        <a:bodyPr/>
        <a:lstStyle/>
        <a:p>
          <a:endParaRPr lang="en-US"/>
        </a:p>
      </dgm:t>
    </dgm:pt>
    <dgm:pt modelId="{7CA1022E-B4E0-4073-92DE-26B2A9E441A6}">
      <dgm:prSet phldrT="[Text]"/>
      <dgm:spPr/>
      <dgm:t>
        <a:bodyPr/>
        <a:lstStyle/>
        <a:p>
          <a:r>
            <a:rPr lang="en-US" dirty="0"/>
            <a:t>Increased Market access –beyond national borders</a:t>
          </a:r>
        </a:p>
      </dgm:t>
    </dgm:pt>
    <dgm:pt modelId="{C41D7B92-0C2C-4FE2-B81D-81AAFD0C0D2A}" type="parTrans" cxnId="{70EC3530-7504-4221-A7B2-77D8D39C32E1}">
      <dgm:prSet/>
      <dgm:spPr/>
      <dgm:t>
        <a:bodyPr/>
        <a:lstStyle/>
        <a:p>
          <a:endParaRPr lang="en-US"/>
        </a:p>
      </dgm:t>
    </dgm:pt>
    <dgm:pt modelId="{FF9DB99B-0871-4825-B1BE-C98B50C34874}" type="sibTrans" cxnId="{70EC3530-7504-4221-A7B2-77D8D39C32E1}">
      <dgm:prSet/>
      <dgm:spPr/>
      <dgm:t>
        <a:bodyPr/>
        <a:lstStyle/>
        <a:p>
          <a:endParaRPr lang="en-US"/>
        </a:p>
      </dgm:t>
    </dgm:pt>
    <dgm:pt modelId="{AA2FB76F-4D2E-441B-86CB-05DC4ACFF391}">
      <dgm:prSet phldrT="[Text]"/>
      <dgm:spPr/>
      <dgm:t>
        <a:bodyPr/>
        <a:lstStyle/>
        <a:p>
          <a:r>
            <a:rPr lang="en-US" dirty="0"/>
            <a:t>Growth of SMEs &amp; women led businesses- lower tariffs &amp; economies of scale</a:t>
          </a:r>
        </a:p>
      </dgm:t>
    </dgm:pt>
    <dgm:pt modelId="{85F23C6C-120B-4F88-9335-589EA753B1AF}" type="parTrans" cxnId="{E33D922B-865F-414F-8C92-DC4B14D92422}">
      <dgm:prSet/>
      <dgm:spPr/>
      <dgm:t>
        <a:bodyPr/>
        <a:lstStyle/>
        <a:p>
          <a:endParaRPr lang="en-US"/>
        </a:p>
      </dgm:t>
    </dgm:pt>
    <dgm:pt modelId="{4ED402F5-1D8E-4456-88F1-B6D9C38EBAB1}" type="sibTrans" cxnId="{E33D922B-865F-414F-8C92-DC4B14D92422}">
      <dgm:prSet/>
      <dgm:spPr/>
      <dgm:t>
        <a:bodyPr/>
        <a:lstStyle/>
        <a:p>
          <a:endParaRPr lang="en-US"/>
        </a:p>
      </dgm:t>
    </dgm:pt>
    <dgm:pt modelId="{D02D853A-AA5F-47B6-83BB-12A516E92E66}">
      <dgm:prSet phldrT="[Text]"/>
      <dgm:spPr/>
      <dgm:t>
        <a:bodyPr/>
        <a:lstStyle/>
        <a:p>
          <a:r>
            <a:rPr lang="en-US" dirty="0"/>
            <a:t>Policy and legal protection-gender sensitive policies</a:t>
          </a:r>
        </a:p>
      </dgm:t>
    </dgm:pt>
    <dgm:pt modelId="{909A1DAD-0A7D-487E-AB16-948EA71DE22E}" type="parTrans" cxnId="{23421163-FF02-4B75-B6FA-89DE7658411D}">
      <dgm:prSet/>
      <dgm:spPr/>
      <dgm:t>
        <a:bodyPr/>
        <a:lstStyle/>
        <a:p>
          <a:endParaRPr lang="en-US"/>
        </a:p>
      </dgm:t>
    </dgm:pt>
    <dgm:pt modelId="{E34020F1-41E6-4E16-B61B-44771465DBBD}" type="sibTrans" cxnId="{23421163-FF02-4B75-B6FA-89DE7658411D}">
      <dgm:prSet/>
      <dgm:spPr/>
      <dgm:t>
        <a:bodyPr/>
        <a:lstStyle/>
        <a:p>
          <a:endParaRPr lang="en-US"/>
        </a:p>
      </dgm:t>
    </dgm:pt>
    <dgm:pt modelId="{8D73303F-80C0-4871-A923-46E3357D5CA7}">
      <dgm:prSet/>
      <dgm:spPr/>
      <dgm:t>
        <a:bodyPr/>
        <a:lstStyle/>
        <a:p>
          <a:r>
            <a:rPr lang="en-US" dirty="0"/>
            <a:t>Financial and Digital Inclusion-access to credit and banking services</a:t>
          </a:r>
        </a:p>
      </dgm:t>
    </dgm:pt>
    <dgm:pt modelId="{4D01EE0D-7D7B-441A-A278-1D47EE944C18}" type="parTrans" cxnId="{4886F785-5063-422C-8D57-3188BE1C4022}">
      <dgm:prSet/>
      <dgm:spPr/>
      <dgm:t>
        <a:bodyPr/>
        <a:lstStyle/>
        <a:p>
          <a:endParaRPr lang="en-US"/>
        </a:p>
      </dgm:t>
    </dgm:pt>
    <dgm:pt modelId="{0A7C5A79-48D7-495B-9EE4-76898E7D4432}" type="sibTrans" cxnId="{4886F785-5063-422C-8D57-3188BE1C4022}">
      <dgm:prSet/>
      <dgm:spPr/>
      <dgm:t>
        <a:bodyPr/>
        <a:lstStyle/>
        <a:p>
          <a:endParaRPr lang="en-US"/>
        </a:p>
      </dgm:t>
    </dgm:pt>
    <dgm:pt modelId="{06158F75-9C8E-4032-8217-FFE2F9E1D165}">
      <dgm:prSet/>
      <dgm:spPr/>
      <dgm:t>
        <a:bodyPr/>
        <a:lstStyle/>
        <a:p>
          <a:r>
            <a:rPr lang="en-US" dirty="0"/>
            <a:t>Job creation and Economic Inclusion-BIAT</a:t>
          </a:r>
        </a:p>
      </dgm:t>
    </dgm:pt>
    <dgm:pt modelId="{6AD432E4-3E0E-4266-B4D8-CF5AB6E2757E}" type="parTrans" cxnId="{9E272C86-1557-474D-8500-C71FC0012D8E}">
      <dgm:prSet/>
      <dgm:spPr/>
      <dgm:t>
        <a:bodyPr/>
        <a:lstStyle/>
        <a:p>
          <a:endParaRPr lang="en-US"/>
        </a:p>
      </dgm:t>
    </dgm:pt>
    <dgm:pt modelId="{F08C73E1-F237-40AB-BE28-6C1FDD17DB20}" type="sibTrans" cxnId="{9E272C86-1557-474D-8500-C71FC0012D8E}">
      <dgm:prSet/>
      <dgm:spPr/>
      <dgm:t>
        <a:bodyPr/>
        <a:lstStyle/>
        <a:p>
          <a:endParaRPr lang="en-US"/>
        </a:p>
      </dgm:t>
    </dgm:pt>
    <dgm:pt modelId="{A4DA4BD9-7689-4D13-8B7A-6125EF30A270}" type="pres">
      <dgm:prSet presAssocID="{DFFCCAA0-92CD-49AB-8BE1-100F9E15DE94}" presName="composite" presStyleCnt="0">
        <dgm:presLayoutVars>
          <dgm:chMax val="1"/>
          <dgm:dir/>
          <dgm:resizeHandles val="exact"/>
        </dgm:presLayoutVars>
      </dgm:prSet>
      <dgm:spPr/>
    </dgm:pt>
    <dgm:pt modelId="{CCF41527-E0BF-4DCE-89D4-06FC9A254724}" type="pres">
      <dgm:prSet presAssocID="{9ECA90D3-6C65-4716-8988-3505E8DBA27E}" presName="roof" presStyleLbl="dkBgShp" presStyleIdx="0" presStyleCnt="2"/>
      <dgm:spPr/>
    </dgm:pt>
    <dgm:pt modelId="{3D210F02-11EA-4E7B-8BE5-67632C24A1B8}" type="pres">
      <dgm:prSet presAssocID="{9ECA90D3-6C65-4716-8988-3505E8DBA27E}" presName="pillars" presStyleCnt="0"/>
      <dgm:spPr/>
    </dgm:pt>
    <dgm:pt modelId="{3B109376-FFB1-480B-8F87-5C1A93178704}" type="pres">
      <dgm:prSet presAssocID="{9ECA90D3-6C65-4716-8988-3505E8DBA27E}" presName="pillar1" presStyleLbl="node1" presStyleIdx="0" presStyleCnt="5">
        <dgm:presLayoutVars>
          <dgm:bulletEnabled val="1"/>
        </dgm:presLayoutVars>
      </dgm:prSet>
      <dgm:spPr/>
    </dgm:pt>
    <dgm:pt modelId="{10F96DB1-2199-4F6C-B89E-50F9910D703C}" type="pres">
      <dgm:prSet presAssocID="{AA2FB76F-4D2E-441B-86CB-05DC4ACFF391}" presName="pillarX" presStyleLbl="node1" presStyleIdx="1" presStyleCnt="5">
        <dgm:presLayoutVars>
          <dgm:bulletEnabled val="1"/>
        </dgm:presLayoutVars>
      </dgm:prSet>
      <dgm:spPr/>
    </dgm:pt>
    <dgm:pt modelId="{F8703B87-DA7A-4C9B-839E-D664A4D1BF2D}" type="pres">
      <dgm:prSet presAssocID="{06158F75-9C8E-4032-8217-FFE2F9E1D165}" presName="pillarX" presStyleLbl="node1" presStyleIdx="2" presStyleCnt="5">
        <dgm:presLayoutVars>
          <dgm:bulletEnabled val="1"/>
        </dgm:presLayoutVars>
      </dgm:prSet>
      <dgm:spPr/>
    </dgm:pt>
    <dgm:pt modelId="{5D419024-6A84-48AC-A8D3-99EFCB9DDB9D}" type="pres">
      <dgm:prSet presAssocID="{8D73303F-80C0-4871-A923-46E3357D5CA7}" presName="pillarX" presStyleLbl="node1" presStyleIdx="3" presStyleCnt="5">
        <dgm:presLayoutVars>
          <dgm:bulletEnabled val="1"/>
        </dgm:presLayoutVars>
      </dgm:prSet>
      <dgm:spPr/>
    </dgm:pt>
    <dgm:pt modelId="{8073ABDB-C668-4407-8103-8862454D6837}" type="pres">
      <dgm:prSet presAssocID="{D02D853A-AA5F-47B6-83BB-12A516E92E66}" presName="pillarX" presStyleLbl="node1" presStyleIdx="4" presStyleCnt="5">
        <dgm:presLayoutVars>
          <dgm:bulletEnabled val="1"/>
        </dgm:presLayoutVars>
      </dgm:prSet>
      <dgm:spPr/>
    </dgm:pt>
    <dgm:pt modelId="{6E371DE7-03A2-4F92-B44D-031438D7789B}" type="pres">
      <dgm:prSet presAssocID="{9ECA90D3-6C65-4716-8988-3505E8DBA27E}" presName="base" presStyleLbl="dkBgShp" presStyleIdx="1" presStyleCnt="2"/>
      <dgm:spPr/>
    </dgm:pt>
  </dgm:ptLst>
  <dgm:cxnLst>
    <dgm:cxn modelId="{925B3A02-0B12-499C-8251-18B24486E65E}" type="presOf" srcId="{8D73303F-80C0-4871-A923-46E3357D5CA7}" destId="{5D419024-6A84-48AC-A8D3-99EFCB9DDB9D}" srcOrd="0" destOrd="0" presId="urn:microsoft.com/office/officeart/2005/8/layout/hList3"/>
    <dgm:cxn modelId="{7000650B-7723-4AAD-974D-4AAF30A739F6}" type="presOf" srcId="{9ECA90D3-6C65-4716-8988-3505E8DBA27E}" destId="{CCF41527-E0BF-4DCE-89D4-06FC9A254724}" srcOrd="0" destOrd="0" presId="urn:microsoft.com/office/officeart/2005/8/layout/hList3"/>
    <dgm:cxn modelId="{DA99921C-AF8C-4D40-B595-9DA886381D60}" type="presOf" srcId="{7CA1022E-B4E0-4073-92DE-26B2A9E441A6}" destId="{3B109376-FFB1-480B-8F87-5C1A93178704}" srcOrd="0" destOrd="0" presId="urn:microsoft.com/office/officeart/2005/8/layout/hList3"/>
    <dgm:cxn modelId="{E33D922B-865F-414F-8C92-DC4B14D92422}" srcId="{9ECA90D3-6C65-4716-8988-3505E8DBA27E}" destId="{AA2FB76F-4D2E-441B-86CB-05DC4ACFF391}" srcOrd="1" destOrd="0" parTransId="{85F23C6C-120B-4F88-9335-589EA753B1AF}" sibTransId="{4ED402F5-1D8E-4456-88F1-B6D9C38EBAB1}"/>
    <dgm:cxn modelId="{70EC3530-7504-4221-A7B2-77D8D39C32E1}" srcId="{9ECA90D3-6C65-4716-8988-3505E8DBA27E}" destId="{7CA1022E-B4E0-4073-92DE-26B2A9E441A6}" srcOrd="0" destOrd="0" parTransId="{C41D7B92-0C2C-4FE2-B81D-81AAFD0C0D2A}" sibTransId="{FF9DB99B-0871-4825-B1BE-C98B50C34874}"/>
    <dgm:cxn modelId="{23421163-FF02-4B75-B6FA-89DE7658411D}" srcId="{9ECA90D3-6C65-4716-8988-3505E8DBA27E}" destId="{D02D853A-AA5F-47B6-83BB-12A516E92E66}" srcOrd="4" destOrd="0" parTransId="{909A1DAD-0A7D-487E-AB16-948EA71DE22E}" sibTransId="{E34020F1-41E6-4E16-B61B-44771465DBBD}"/>
    <dgm:cxn modelId="{9AB90F71-3FA1-4E4A-A71B-02F3BB65D722}" srcId="{DFFCCAA0-92CD-49AB-8BE1-100F9E15DE94}" destId="{9ECA90D3-6C65-4716-8988-3505E8DBA27E}" srcOrd="0" destOrd="0" parTransId="{2035CAF8-C0D4-4E71-B1AF-AB5BB38194C7}" sibTransId="{8C049DB7-7CA0-4047-8B33-FAE83A9498CF}"/>
    <dgm:cxn modelId="{4886F785-5063-422C-8D57-3188BE1C4022}" srcId="{9ECA90D3-6C65-4716-8988-3505E8DBA27E}" destId="{8D73303F-80C0-4871-A923-46E3357D5CA7}" srcOrd="3" destOrd="0" parTransId="{4D01EE0D-7D7B-441A-A278-1D47EE944C18}" sibTransId="{0A7C5A79-48D7-495B-9EE4-76898E7D4432}"/>
    <dgm:cxn modelId="{9E272C86-1557-474D-8500-C71FC0012D8E}" srcId="{9ECA90D3-6C65-4716-8988-3505E8DBA27E}" destId="{06158F75-9C8E-4032-8217-FFE2F9E1D165}" srcOrd="2" destOrd="0" parTransId="{6AD432E4-3E0E-4266-B4D8-CF5AB6E2757E}" sibTransId="{F08C73E1-F237-40AB-BE28-6C1FDD17DB20}"/>
    <dgm:cxn modelId="{A0EBFA86-4323-4600-811E-94EB6FC17EA7}" type="presOf" srcId="{AA2FB76F-4D2E-441B-86CB-05DC4ACFF391}" destId="{10F96DB1-2199-4F6C-B89E-50F9910D703C}" srcOrd="0" destOrd="0" presId="urn:microsoft.com/office/officeart/2005/8/layout/hList3"/>
    <dgm:cxn modelId="{DDF57AB8-2D70-4529-B274-859C324C2172}" type="presOf" srcId="{D02D853A-AA5F-47B6-83BB-12A516E92E66}" destId="{8073ABDB-C668-4407-8103-8862454D6837}" srcOrd="0" destOrd="0" presId="urn:microsoft.com/office/officeart/2005/8/layout/hList3"/>
    <dgm:cxn modelId="{37A980E3-2E0E-42EF-82A7-28D424A2BBC4}" type="presOf" srcId="{DFFCCAA0-92CD-49AB-8BE1-100F9E15DE94}" destId="{A4DA4BD9-7689-4D13-8B7A-6125EF30A270}" srcOrd="0" destOrd="0" presId="urn:microsoft.com/office/officeart/2005/8/layout/hList3"/>
    <dgm:cxn modelId="{5CF324F5-4614-41E8-961F-43BF5268DCA2}" type="presOf" srcId="{06158F75-9C8E-4032-8217-FFE2F9E1D165}" destId="{F8703B87-DA7A-4C9B-839E-D664A4D1BF2D}" srcOrd="0" destOrd="0" presId="urn:microsoft.com/office/officeart/2005/8/layout/hList3"/>
    <dgm:cxn modelId="{630FCF39-2314-410B-83D4-8EF74569FF86}" type="presParOf" srcId="{A4DA4BD9-7689-4D13-8B7A-6125EF30A270}" destId="{CCF41527-E0BF-4DCE-89D4-06FC9A254724}" srcOrd="0" destOrd="0" presId="urn:microsoft.com/office/officeart/2005/8/layout/hList3"/>
    <dgm:cxn modelId="{1CCF175C-023D-4EFA-B9D7-38C2D8D42F51}" type="presParOf" srcId="{A4DA4BD9-7689-4D13-8B7A-6125EF30A270}" destId="{3D210F02-11EA-4E7B-8BE5-67632C24A1B8}" srcOrd="1" destOrd="0" presId="urn:microsoft.com/office/officeart/2005/8/layout/hList3"/>
    <dgm:cxn modelId="{7BF135DF-F305-495A-9BBB-5D079F82BA37}" type="presParOf" srcId="{3D210F02-11EA-4E7B-8BE5-67632C24A1B8}" destId="{3B109376-FFB1-480B-8F87-5C1A93178704}" srcOrd="0" destOrd="0" presId="urn:microsoft.com/office/officeart/2005/8/layout/hList3"/>
    <dgm:cxn modelId="{B6D267AF-CB3A-47E9-82FC-2CB5747D9C0A}" type="presParOf" srcId="{3D210F02-11EA-4E7B-8BE5-67632C24A1B8}" destId="{10F96DB1-2199-4F6C-B89E-50F9910D703C}" srcOrd="1" destOrd="0" presId="urn:microsoft.com/office/officeart/2005/8/layout/hList3"/>
    <dgm:cxn modelId="{5273AFBC-C181-4914-9B89-1820CEE60C38}" type="presParOf" srcId="{3D210F02-11EA-4E7B-8BE5-67632C24A1B8}" destId="{F8703B87-DA7A-4C9B-839E-D664A4D1BF2D}" srcOrd="2" destOrd="0" presId="urn:microsoft.com/office/officeart/2005/8/layout/hList3"/>
    <dgm:cxn modelId="{E8B1DB68-FB89-4D40-9F07-A4ABEF98BF4A}" type="presParOf" srcId="{3D210F02-11EA-4E7B-8BE5-67632C24A1B8}" destId="{5D419024-6A84-48AC-A8D3-99EFCB9DDB9D}" srcOrd="3" destOrd="0" presId="urn:microsoft.com/office/officeart/2005/8/layout/hList3"/>
    <dgm:cxn modelId="{361238BB-B744-45AF-919A-96E392C8CDB5}" type="presParOf" srcId="{3D210F02-11EA-4E7B-8BE5-67632C24A1B8}" destId="{8073ABDB-C668-4407-8103-8862454D6837}" srcOrd="4" destOrd="0" presId="urn:microsoft.com/office/officeart/2005/8/layout/hList3"/>
    <dgm:cxn modelId="{3F066B6D-AF5C-482D-9E0C-126470176887}" type="presParOf" srcId="{A4DA4BD9-7689-4D13-8B7A-6125EF30A270}" destId="{6E371DE7-03A2-4F92-B44D-031438D7789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BDEFC7B-99D4-43F4-BBBD-C81A946E56F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D290D3-D2BF-4107-92C1-5DB230E27C0A}">
      <dgm:prSet/>
      <dgm:spPr/>
      <dgm:t>
        <a:bodyPr/>
        <a:lstStyle/>
        <a:p>
          <a:r>
            <a:rPr lang="en-US" b="1"/>
            <a:t>The AfCFTA to further deepen Africa’s economic integration through increased intra-African trade and by fostering regional value chains </a:t>
          </a:r>
          <a:endParaRPr lang="en-US"/>
        </a:p>
      </dgm:t>
    </dgm:pt>
    <dgm:pt modelId="{E559DAA2-C7CC-4465-A413-03B038C357F4}" type="parTrans" cxnId="{EB736BF5-66FF-4E6D-ABBB-3681F5BA0EF2}">
      <dgm:prSet/>
      <dgm:spPr/>
      <dgm:t>
        <a:bodyPr/>
        <a:lstStyle/>
        <a:p>
          <a:endParaRPr lang="en-US"/>
        </a:p>
      </dgm:t>
    </dgm:pt>
    <dgm:pt modelId="{28F87143-4E4F-48A7-B30F-FAE84DB4BEB2}" type="sibTrans" cxnId="{EB736BF5-66FF-4E6D-ABBB-3681F5BA0EF2}">
      <dgm:prSet/>
      <dgm:spPr/>
      <dgm:t>
        <a:bodyPr/>
        <a:lstStyle/>
        <a:p>
          <a:endParaRPr lang="en-US"/>
        </a:p>
      </dgm:t>
    </dgm:pt>
    <dgm:pt modelId="{3DD515CD-5364-4C7E-8722-2BAEAA5B0C6B}">
      <dgm:prSet/>
      <dgm:spPr/>
      <dgm:t>
        <a:bodyPr/>
        <a:lstStyle/>
        <a:p>
          <a:r>
            <a:rPr lang="en-US" b="1"/>
            <a:t>AfCFTA implementation expected to expedite Africa’s industrialization </a:t>
          </a:r>
          <a:endParaRPr lang="en-US"/>
        </a:p>
      </dgm:t>
    </dgm:pt>
    <dgm:pt modelId="{F28D726D-3645-442A-A44B-E4657301905C}" type="parTrans" cxnId="{CF395AFD-4557-4CCF-A512-3F4EC269A4BF}">
      <dgm:prSet/>
      <dgm:spPr/>
      <dgm:t>
        <a:bodyPr/>
        <a:lstStyle/>
        <a:p>
          <a:endParaRPr lang="en-US"/>
        </a:p>
      </dgm:t>
    </dgm:pt>
    <dgm:pt modelId="{6364BFBE-CBE8-492F-A5CB-564E3D740465}" type="sibTrans" cxnId="{CF395AFD-4557-4CCF-A512-3F4EC269A4BF}">
      <dgm:prSet/>
      <dgm:spPr/>
      <dgm:t>
        <a:bodyPr/>
        <a:lstStyle/>
        <a:p>
          <a:endParaRPr lang="en-US"/>
        </a:p>
      </dgm:t>
    </dgm:pt>
    <dgm:pt modelId="{B00C8C2A-A1EF-4D8F-BAA1-B87F9B2072F5}">
      <dgm:prSet/>
      <dgm:spPr/>
      <dgm:t>
        <a:bodyPr/>
        <a:lstStyle/>
        <a:p>
          <a:r>
            <a:rPr lang="en-US" b="1"/>
            <a:t>But: all AfCFTA benefits dependent on its implementation </a:t>
          </a:r>
          <a:endParaRPr lang="en-US"/>
        </a:p>
      </dgm:t>
    </dgm:pt>
    <dgm:pt modelId="{93D92424-3265-4D28-91EB-CD9663880A05}" type="parTrans" cxnId="{D2695A84-C79F-440C-BE3B-DD2A3AF2BE88}">
      <dgm:prSet/>
      <dgm:spPr/>
      <dgm:t>
        <a:bodyPr/>
        <a:lstStyle/>
        <a:p>
          <a:endParaRPr lang="en-US"/>
        </a:p>
      </dgm:t>
    </dgm:pt>
    <dgm:pt modelId="{56514B2D-66D8-4A89-B389-A84AFA83C4E8}" type="sibTrans" cxnId="{D2695A84-C79F-440C-BE3B-DD2A3AF2BE88}">
      <dgm:prSet/>
      <dgm:spPr/>
      <dgm:t>
        <a:bodyPr/>
        <a:lstStyle/>
        <a:p>
          <a:endParaRPr lang="en-US"/>
        </a:p>
      </dgm:t>
    </dgm:pt>
    <dgm:pt modelId="{816CCF40-FDB5-4378-916F-CA567A103E59}">
      <dgm:prSet/>
      <dgm:spPr/>
      <dgm:t>
        <a:bodyPr/>
        <a:lstStyle/>
        <a:p>
          <a:r>
            <a:rPr lang="en-US" b="1"/>
            <a:t>Hence: Decision to develop AfCFTA implementation strategies </a:t>
          </a:r>
          <a:endParaRPr lang="en-US"/>
        </a:p>
      </dgm:t>
    </dgm:pt>
    <dgm:pt modelId="{4D1375F2-A391-43E2-949E-A62CBBD72C1B}" type="parTrans" cxnId="{8EA6FC90-8E7C-4D3E-A1C8-4485B73064A2}">
      <dgm:prSet/>
      <dgm:spPr/>
      <dgm:t>
        <a:bodyPr/>
        <a:lstStyle/>
        <a:p>
          <a:endParaRPr lang="en-US"/>
        </a:p>
      </dgm:t>
    </dgm:pt>
    <dgm:pt modelId="{607D1CFA-2DF4-48ED-929F-C3BC01BA9860}" type="sibTrans" cxnId="{8EA6FC90-8E7C-4D3E-A1C8-4485B73064A2}">
      <dgm:prSet/>
      <dgm:spPr/>
      <dgm:t>
        <a:bodyPr/>
        <a:lstStyle/>
        <a:p>
          <a:endParaRPr lang="en-US"/>
        </a:p>
      </dgm:t>
    </dgm:pt>
    <dgm:pt modelId="{95693653-BD1C-45B2-BA0E-3361395F38BD}">
      <dgm:prSet/>
      <dgm:spPr/>
      <dgm:t>
        <a:bodyPr/>
        <a:lstStyle/>
        <a:p>
          <a:r>
            <a:rPr lang="en-US" b="1"/>
            <a:t>First by ECA’s Conference of African Ministers(May 2018), and </a:t>
          </a:r>
          <a:endParaRPr lang="en-US"/>
        </a:p>
      </dgm:t>
    </dgm:pt>
    <dgm:pt modelId="{E34B4BCC-34F8-43E3-A0D4-7D36043D89CD}" type="parTrans" cxnId="{7DCD36AE-2C1D-4611-BF7D-4B2D62E3F167}">
      <dgm:prSet/>
      <dgm:spPr/>
      <dgm:t>
        <a:bodyPr/>
        <a:lstStyle/>
        <a:p>
          <a:endParaRPr lang="en-US"/>
        </a:p>
      </dgm:t>
    </dgm:pt>
    <dgm:pt modelId="{BA2B6D64-7476-4B4E-9122-C0C7A6F50518}" type="sibTrans" cxnId="{7DCD36AE-2C1D-4611-BF7D-4B2D62E3F167}">
      <dgm:prSet/>
      <dgm:spPr/>
      <dgm:t>
        <a:bodyPr/>
        <a:lstStyle/>
        <a:p>
          <a:endParaRPr lang="en-US"/>
        </a:p>
      </dgm:t>
    </dgm:pt>
    <dgm:pt modelId="{6E8B5D90-26BF-45CA-B8ED-D4CCF7EA57E2}">
      <dgm:prSet/>
      <dgm:spPr/>
      <dgm:t>
        <a:bodyPr/>
        <a:lstStyle/>
        <a:p>
          <a:r>
            <a:rPr lang="en-US" b="1"/>
            <a:t>Subsequently endorsed by AU Summit (Nouakchott, July 2018)</a:t>
          </a:r>
          <a:endParaRPr lang="en-US"/>
        </a:p>
      </dgm:t>
    </dgm:pt>
    <dgm:pt modelId="{F73441FA-7C45-4B25-8A6B-17DF0C70C1A1}" type="parTrans" cxnId="{78E39898-9F4B-42FE-B490-CC2C2EBD173E}">
      <dgm:prSet/>
      <dgm:spPr/>
      <dgm:t>
        <a:bodyPr/>
        <a:lstStyle/>
        <a:p>
          <a:endParaRPr lang="en-US"/>
        </a:p>
      </dgm:t>
    </dgm:pt>
    <dgm:pt modelId="{E868E611-1230-45A6-95D3-0B22ABA33D20}" type="sibTrans" cxnId="{78E39898-9F4B-42FE-B490-CC2C2EBD173E}">
      <dgm:prSet/>
      <dgm:spPr/>
      <dgm:t>
        <a:bodyPr/>
        <a:lstStyle/>
        <a:p>
          <a:endParaRPr lang="en-US"/>
        </a:p>
      </dgm:t>
    </dgm:pt>
    <dgm:pt modelId="{60A79C80-30B9-49E3-8CFE-D6DE81B20125}">
      <dgm:prSet/>
      <dgm:spPr/>
      <dgm:t>
        <a:bodyPr/>
        <a:lstStyle/>
        <a:p>
          <a:r>
            <a:rPr lang="en-US" b="1"/>
            <a:t>2019: ECA and AUC led the development of </a:t>
          </a:r>
          <a:r>
            <a:rPr lang="en-US" b="1" i="1"/>
            <a:t>Guidelines for developing AfCFTA Strategies </a:t>
          </a:r>
          <a:r>
            <a:rPr lang="en-US" b="1"/>
            <a:t>to provide a common but flexible framework (March 2019)</a:t>
          </a:r>
          <a:endParaRPr lang="en-US"/>
        </a:p>
      </dgm:t>
    </dgm:pt>
    <dgm:pt modelId="{7DC27D58-B858-4EBB-910B-C4902DEC1582}" type="parTrans" cxnId="{E55E1967-AD0C-4FD1-87C0-9630024F4B51}">
      <dgm:prSet/>
      <dgm:spPr/>
      <dgm:t>
        <a:bodyPr/>
        <a:lstStyle/>
        <a:p>
          <a:endParaRPr lang="en-US"/>
        </a:p>
      </dgm:t>
    </dgm:pt>
    <dgm:pt modelId="{1422E076-9F59-465F-912D-5F3F88EA46B0}" type="sibTrans" cxnId="{E55E1967-AD0C-4FD1-87C0-9630024F4B51}">
      <dgm:prSet/>
      <dgm:spPr/>
      <dgm:t>
        <a:bodyPr/>
        <a:lstStyle/>
        <a:p>
          <a:endParaRPr lang="en-US"/>
        </a:p>
      </dgm:t>
    </dgm:pt>
    <dgm:pt modelId="{8080651D-F340-4EA6-A334-6723F7EC702F}" type="pres">
      <dgm:prSet presAssocID="{6BDEFC7B-99D4-43F4-BBBD-C81A946E56F3}" presName="linearFlow" presStyleCnt="0">
        <dgm:presLayoutVars>
          <dgm:dir/>
          <dgm:resizeHandles val="exact"/>
        </dgm:presLayoutVars>
      </dgm:prSet>
      <dgm:spPr/>
    </dgm:pt>
    <dgm:pt modelId="{51705DD3-3C4A-469C-A7B9-7E92A8826A63}" type="pres">
      <dgm:prSet presAssocID="{F5D290D3-D2BF-4107-92C1-5DB230E27C0A}" presName="composite" presStyleCnt="0"/>
      <dgm:spPr/>
    </dgm:pt>
    <dgm:pt modelId="{72AAC47E-004B-492C-B4E4-34E494E0649F}" type="pres">
      <dgm:prSet presAssocID="{F5D290D3-D2BF-4107-92C1-5DB230E27C0A}" presName="imgShp" presStyleLbl="fgImgPlace1" presStyleIdx="0" presStyleCnt="5"/>
      <dgm:spPr>
        <a:blipFill>
          <a:blip xmlns:r="http://schemas.openxmlformats.org/officeDocument/2006/relationships" r:embed="rId1"/>
          <a:srcRect/>
          <a:stretch>
            <a:fillRect l="-37000" r="-37000"/>
          </a:stretch>
        </a:blipFill>
      </dgm:spPr>
    </dgm:pt>
    <dgm:pt modelId="{48DACC6C-98B5-47A2-A9DC-85DF156F83A7}" type="pres">
      <dgm:prSet presAssocID="{F5D290D3-D2BF-4107-92C1-5DB230E27C0A}" presName="txShp" presStyleLbl="node1" presStyleIdx="0" presStyleCnt="5">
        <dgm:presLayoutVars>
          <dgm:bulletEnabled val="1"/>
        </dgm:presLayoutVars>
      </dgm:prSet>
      <dgm:spPr/>
    </dgm:pt>
    <dgm:pt modelId="{041F09B8-073F-4E78-BA15-B55D4D25C7E9}" type="pres">
      <dgm:prSet presAssocID="{28F87143-4E4F-48A7-B30F-FAE84DB4BEB2}" presName="spacing" presStyleCnt="0"/>
      <dgm:spPr/>
    </dgm:pt>
    <dgm:pt modelId="{36FA0D97-D35E-45B5-BF14-1E97E79F0D45}" type="pres">
      <dgm:prSet presAssocID="{3DD515CD-5364-4C7E-8722-2BAEAA5B0C6B}" presName="composite" presStyleCnt="0"/>
      <dgm:spPr/>
    </dgm:pt>
    <dgm:pt modelId="{FB956D95-9B89-4878-B582-7A2DA5FAB44D}" type="pres">
      <dgm:prSet presAssocID="{3DD515CD-5364-4C7E-8722-2BAEAA5B0C6B}" presName="imgShp" presStyleLbl="fgImgPlace1" presStyleIdx="1" presStyleCnt="5"/>
      <dgm:spPr>
        <a:blipFill>
          <a:blip xmlns:r="http://schemas.openxmlformats.org/officeDocument/2006/relationships"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frica with solid fill"/>
        </a:ext>
      </dgm:extLst>
    </dgm:pt>
    <dgm:pt modelId="{2D8BED8B-3300-4A52-9C5E-BF75354DB44D}" type="pres">
      <dgm:prSet presAssocID="{3DD515CD-5364-4C7E-8722-2BAEAA5B0C6B}" presName="txShp" presStyleLbl="node1" presStyleIdx="1" presStyleCnt="5">
        <dgm:presLayoutVars>
          <dgm:bulletEnabled val="1"/>
        </dgm:presLayoutVars>
      </dgm:prSet>
      <dgm:spPr/>
    </dgm:pt>
    <dgm:pt modelId="{E6568F5B-56C3-4263-8B26-9F8F67989036}" type="pres">
      <dgm:prSet presAssocID="{6364BFBE-CBE8-492F-A5CB-564E3D740465}" presName="spacing" presStyleCnt="0"/>
      <dgm:spPr/>
    </dgm:pt>
    <dgm:pt modelId="{2E489877-31BF-46A4-988E-A94AC15D3AFF}" type="pres">
      <dgm:prSet presAssocID="{B00C8C2A-A1EF-4D8F-BAA1-B87F9B2072F5}" presName="composite" presStyleCnt="0"/>
      <dgm:spPr/>
    </dgm:pt>
    <dgm:pt modelId="{40630FBC-6E9D-4367-977C-E74EC3C095EF}" type="pres">
      <dgm:prSet presAssocID="{B00C8C2A-A1EF-4D8F-BAA1-B87F9B2072F5}" presName="imgShp" presStyleLbl="fgImgPlace1" presStyleIdx="2" presStyleCnt="5"/>
      <dgm:spPr>
        <a:blipFill>
          <a:blip xmlns:r="http://schemas.openxmlformats.org/officeDocument/2006/relationships" r:embed="rId4"/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Silhouette of a construction site"/>
        </a:ext>
      </dgm:extLst>
    </dgm:pt>
    <dgm:pt modelId="{B73AB1D6-DA96-46D2-8CD8-1E835E913C75}" type="pres">
      <dgm:prSet presAssocID="{B00C8C2A-A1EF-4D8F-BAA1-B87F9B2072F5}" presName="txShp" presStyleLbl="node1" presStyleIdx="2" presStyleCnt="5">
        <dgm:presLayoutVars>
          <dgm:bulletEnabled val="1"/>
        </dgm:presLayoutVars>
      </dgm:prSet>
      <dgm:spPr/>
    </dgm:pt>
    <dgm:pt modelId="{FA381739-DFB6-4FC4-8913-980E7BE68908}" type="pres">
      <dgm:prSet presAssocID="{56514B2D-66D8-4A89-B389-A84AFA83C4E8}" presName="spacing" presStyleCnt="0"/>
      <dgm:spPr/>
    </dgm:pt>
    <dgm:pt modelId="{A6689662-F8BA-4041-AC93-3886253ACC3E}" type="pres">
      <dgm:prSet presAssocID="{816CCF40-FDB5-4378-916F-CA567A103E59}" presName="composite" presStyleCnt="0"/>
      <dgm:spPr/>
    </dgm:pt>
    <dgm:pt modelId="{4C49FD74-4F5C-49A9-9BF7-803896D511F6}" type="pres">
      <dgm:prSet presAssocID="{816CCF40-FDB5-4378-916F-CA567A103E59}" presName="imgShp" presStyleLbl="fgImgPlace1" presStyleIdx="3" presStyleCnt="5"/>
      <dgm:spPr>
        <a:blipFill>
          <a:blip xmlns:r="http://schemas.openxmlformats.org/officeDocument/2006/relationships" r:embed="rId5"/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Person alone in office"/>
        </a:ext>
      </dgm:extLst>
    </dgm:pt>
    <dgm:pt modelId="{E6546C5F-3F8D-4384-8C66-1F914037AC10}" type="pres">
      <dgm:prSet presAssocID="{816CCF40-FDB5-4378-916F-CA567A103E59}" presName="txShp" presStyleLbl="node1" presStyleIdx="3" presStyleCnt="5">
        <dgm:presLayoutVars>
          <dgm:bulletEnabled val="1"/>
        </dgm:presLayoutVars>
      </dgm:prSet>
      <dgm:spPr/>
    </dgm:pt>
    <dgm:pt modelId="{5527EFF1-59FB-40E2-A9F1-8B40B0AFD1BC}" type="pres">
      <dgm:prSet presAssocID="{607D1CFA-2DF4-48ED-929F-C3BC01BA9860}" presName="spacing" presStyleCnt="0"/>
      <dgm:spPr/>
    </dgm:pt>
    <dgm:pt modelId="{900247D5-9F37-422F-9B4A-88F3F642A6E8}" type="pres">
      <dgm:prSet presAssocID="{60A79C80-30B9-49E3-8CFE-D6DE81B20125}" presName="composite" presStyleCnt="0"/>
      <dgm:spPr/>
    </dgm:pt>
    <dgm:pt modelId="{4133EED2-FAEE-40C2-95F6-1C211EA601A2}" type="pres">
      <dgm:prSet presAssocID="{60A79C80-30B9-49E3-8CFE-D6DE81B20125}" presName="imgShp" presStyleLbl="fgImgPlace1" presStyleIdx="4" presStyleCnt="5"/>
      <dgm:spPr>
        <a:blipFill>
          <a:blip xmlns:r="http://schemas.openxmlformats.org/officeDocument/2006/relationships" r:embed="rId6"/>
          <a:srcRect/>
          <a:stretch>
            <a:fillRect l="-45000" r="-45000"/>
          </a:stretch>
        </a:blipFill>
      </dgm:spPr>
    </dgm:pt>
    <dgm:pt modelId="{1888B382-2529-45AA-8E93-2FFAC5E2BD8A}" type="pres">
      <dgm:prSet presAssocID="{60A79C80-30B9-49E3-8CFE-D6DE81B20125}" presName="txShp" presStyleLbl="node1" presStyleIdx="4" presStyleCnt="5">
        <dgm:presLayoutVars>
          <dgm:bulletEnabled val="1"/>
        </dgm:presLayoutVars>
      </dgm:prSet>
      <dgm:spPr/>
    </dgm:pt>
  </dgm:ptLst>
  <dgm:cxnLst>
    <dgm:cxn modelId="{36758933-93E5-4316-AAEB-D79D67462060}" type="presOf" srcId="{3DD515CD-5364-4C7E-8722-2BAEAA5B0C6B}" destId="{2D8BED8B-3300-4A52-9C5E-BF75354DB44D}" srcOrd="0" destOrd="0" presId="urn:microsoft.com/office/officeart/2005/8/layout/vList3"/>
    <dgm:cxn modelId="{A3E73538-05A7-4C15-9D72-A8A4EF0D65CC}" type="presOf" srcId="{95693653-BD1C-45B2-BA0E-3361395F38BD}" destId="{E6546C5F-3F8D-4384-8C66-1F914037AC10}" srcOrd="0" destOrd="1" presId="urn:microsoft.com/office/officeart/2005/8/layout/vList3"/>
    <dgm:cxn modelId="{C910593E-6D17-4AF7-8D75-D31C0B678075}" type="presOf" srcId="{6BDEFC7B-99D4-43F4-BBBD-C81A946E56F3}" destId="{8080651D-F340-4EA6-A334-6723F7EC702F}" srcOrd="0" destOrd="0" presId="urn:microsoft.com/office/officeart/2005/8/layout/vList3"/>
    <dgm:cxn modelId="{E55E1967-AD0C-4FD1-87C0-9630024F4B51}" srcId="{6BDEFC7B-99D4-43F4-BBBD-C81A946E56F3}" destId="{60A79C80-30B9-49E3-8CFE-D6DE81B20125}" srcOrd="4" destOrd="0" parTransId="{7DC27D58-B858-4EBB-910B-C4902DEC1582}" sibTransId="{1422E076-9F59-465F-912D-5F3F88EA46B0}"/>
    <dgm:cxn modelId="{D2695A84-C79F-440C-BE3B-DD2A3AF2BE88}" srcId="{6BDEFC7B-99D4-43F4-BBBD-C81A946E56F3}" destId="{B00C8C2A-A1EF-4D8F-BAA1-B87F9B2072F5}" srcOrd="2" destOrd="0" parTransId="{93D92424-3265-4D28-91EB-CD9663880A05}" sibTransId="{56514B2D-66D8-4A89-B389-A84AFA83C4E8}"/>
    <dgm:cxn modelId="{8EA6FC90-8E7C-4D3E-A1C8-4485B73064A2}" srcId="{6BDEFC7B-99D4-43F4-BBBD-C81A946E56F3}" destId="{816CCF40-FDB5-4378-916F-CA567A103E59}" srcOrd="3" destOrd="0" parTransId="{4D1375F2-A391-43E2-949E-A62CBBD72C1B}" sibTransId="{607D1CFA-2DF4-48ED-929F-C3BC01BA9860}"/>
    <dgm:cxn modelId="{78E39898-9F4B-42FE-B490-CC2C2EBD173E}" srcId="{816CCF40-FDB5-4378-916F-CA567A103E59}" destId="{6E8B5D90-26BF-45CA-B8ED-D4CCF7EA57E2}" srcOrd="1" destOrd="0" parTransId="{F73441FA-7C45-4B25-8A6B-17DF0C70C1A1}" sibTransId="{E868E611-1230-45A6-95D3-0B22ABA33D20}"/>
    <dgm:cxn modelId="{53420DA6-1636-4BC8-AB5F-66AFB490CA0C}" type="presOf" srcId="{F5D290D3-D2BF-4107-92C1-5DB230E27C0A}" destId="{48DACC6C-98B5-47A2-A9DC-85DF156F83A7}" srcOrd="0" destOrd="0" presId="urn:microsoft.com/office/officeart/2005/8/layout/vList3"/>
    <dgm:cxn modelId="{7DCD36AE-2C1D-4611-BF7D-4B2D62E3F167}" srcId="{816CCF40-FDB5-4378-916F-CA567A103E59}" destId="{95693653-BD1C-45B2-BA0E-3361395F38BD}" srcOrd="0" destOrd="0" parTransId="{E34B4BCC-34F8-43E3-A0D4-7D36043D89CD}" sibTransId="{BA2B6D64-7476-4B4E-9122-C0C7A6F50518}"/>
    <dgm:cxn modelId="{8BB4F0B8-5093-4E28-8279-BFD75031D406}" type="presOf" srcId="{816CCF40-FDB5-4378-916F-CA567A103E59}" destId="{E6546C5F-3F8D-4384-8C66-1F914037AC10}" srcOrd="0" destOrd="0" presId="urn:microsoft.com/office/officeart/2005/8/layout/vList3"/>
    <dgm:cxn modelId="{5F51B4BC-5D4D-4AF6-91C9-FDB094AA3C31}" type="presOf" srcId="{6E8B5D90-26BF-45CA-B8ED-D4CCF7EA57E2}" destId="{E6546C5F-3F8D-4384-8C66-1F914037AC10}" srcOrd="0" destOrd="2" presId="urn:microsoft.com/office/officeart/2005/8/layout/vList3"/>
    <dgm:cxn modelId="{EB736BF5-66FF-4E6D-ABBB-3681F5BA0EF2}" srcId="{6BDEFC7B-99D4-43F4-BBBD-C81A946E56F3}" destId="{F5D290D3-D2BF-4107-92C1-5DB230E27C0A}" srcOrd="0" destOrd="0" parTransId="{E559DAA2-C7CC-4465-A413-03B038C357F4}" sibTransId="{28F87143-4E4F-48A7-B30F-FAE84DB4BEB2}"/>
    <dgm:cxn modelId="{CF395AFD-4557-4CCF-A512-3F4EC269A4BF}" srcId="{6BDEFC7B-99D4-43F4-BBBD-C81A946E56F3}" destId="{3DD515CD-5364-4C7E-8722-2BAEAA5B0C6B}" srcOrd="1" destOrd="0" parTransId="{F28D726D-3645-442A-A44B-E4657301905C}" sibTransId="{6364BFBE-CBE8-492F-A5CB-564E3D740465}"/>
    <dgm:cxn modelId="{0E115EFE-936F-42EB-BD5D-9CD21DEE7F7B}" type="presOf" srcId="{60A79C80-30B9-49E3-8CFE-D6DE81B20125}" destId="{1888B382-2529-45AA-8E93-2FFAC5E2BD8A}" srcOrd="0" destOrd="0" presId="urn:microsoft.com/office/officeart/2005/8/layout/vList3"/>
    <dgm:cxn modelId="{A5CBF7FE-6733-4E25-8F8F-D50594DF3451}" type="presOf" srcId="{B00C8C2A-A1EF-4D8F-BAA1-B87F9B2072F5}" destId="{B73AB1D6-DA96-46D2-8CD8-1E835E913C75}" srcOrd="0" destOrd="0" presId="urn:microsoft.com/office/officeart/2005/8/layout/vList3"/>
    <dgm:cxn modelId="{A8392B18-F807-4421-A43B-C507DD693BFF}" type="presParOf" srcId="{8080651D-F340-4EA6-A334-6723F7EC702F}" destId="{51705DD3-3C4A-469C-A7B9-7E92A8826A63}" srcOrd="0" destOrd="0" presId="urn:microsoft.com/office/officeart/2005/8/layout/vList3"/>
    <dgm:cxn modelId="{ADA6556A-2099-449D-AAF5-A44B4AAA3E52}" type="presParOf" srcId="{51705DD3-3C4A-469C-A7B9-7E92A8826A63}" destId="{72AAC47E-004B-492C-B4E4-34E494E0649F}" srcOrd="0" destOrd="0" presId="urn:microsoft.com/office/officeart/2005/8/layout/vList3"/>
    <dgm:cxn modelId="{96E39CF3-2ECF-4993-9D81-C95B12E3E655}" type="presParOf" srcId="{51705DD3-3C4A-469C-A7B9-7E92A8826A63}" destId="{48DACC6C-98B5-47A2-A9DC-85DF156F83A7}" srcOrd="1" destOrd="0" presId="urn:microsoft.com/office/officeart/2005/8/layout/vList3"/>
    <dgm:cxn modelId="{F27A5DAC-84FE-447B-A61A-59196881BAD1}" type="presParOf" srcId="{8080651D-F340-4EA6-A334-6723F7EC702F}" destId="{041F09B8-073F-4E78-BA15-B55D4D25C7E9}" srcOrd="1" destOrd="0" presId="urn:microsoft.com/office/officeart/2005/8/layout/vList3"/>
    <dgm:cxn modelId="{43494130-D6F0-4778-A46D-04E9225C578C}" type="presParOf" srcId="{8080651D-F340-4EA6-A334-6723F7EC702F}" destId="{36FA0D97-D35E-45B5-BF14-1E97E79F0D45}" srcOrd="2" destOrd="0" presId="urn:microsoft.com/office/officeart/2005/8/layout/vList3"/>
    <dgm:cxn modelId="{7E2E4B4F-1CD6-4D86-AA54-4E6699460995}" type="presParOf" srcId="{36FA0D97-D35E-45B5-BF14-1E97E79F0D45}" destId="{FB956D95-9B89-4878-B582-7A2DA5FAB44D}" srcOrd="0" destOrd="0" presId="urn:microsoft.com/office/officeart/2005/8/layout/vList3"/>
    <dgm:cxn modelId="{B51D6758-5AD6-4461-9C0C-1930CA90E076}" type="presParOf" srcId="{36FA0D97-D35E-45B5-BF14-1E97E79F0D45}" destId="{2D8BED8B-3300-4A52-9C5E-BF75354DB44D}" srcOrd="1" destOrd="0" presId="urn:microsoft.com/office/officeart/2005/8/layout/vList3"/>
    <dgm:cxn modelId="{33EF4F6F-6E9C-4D64-A0FF-C8DCDE2ECBE3}" type="presParOf" srcId="{8080651D-F340-4EA6-A334-6723F7EC702F}" destId="{E6568F5B-56C3-4263-8B26-9F8F67989036}" srcOrd="3" destOrd="0" presId="urn:microsoft.com/office/officeart/2005/8/layout/vList3"/>
    <dgm:cxn modelId="{DD751F6E-5FCE-4340-9579-F42407562B9C}" type="presParOf" srcId="{8080651D-F340-4EA6-A334-6723F7EC702F}" destId="{2E489877-31BF-46A4-988E-A94AC15D3AFF}" srcOrd="4" destOrd="0" presId="urn:microsoft.com/office/officeart/2005/8/layout/vList3"/>
    <dgm:cxn modelId="{9F004F22-0817-43E9-8C0E-581310FA04E0}" type="presParOf" srcId="{2E489877-31BF-46A4-988E-A94AC15D3AFF}" destId="{40630FBC-6E9D-4367-977C-E74EC3C095EF}" srcOrd="0" destOrd="0" presId="urn:microsoft.com/office/officeart/2005/8/layout/vList3"/>
    <dgm:cxn modelId="{F0611B6D-D082-4AB5-844A-567C0E2962BD}" type="presParOf" srcId="{2E489877-31BF-46A4-988E-A94AC15D3AFF}" destId="{B73AB1D6-DA96-46D2-8CD8-1E835E913C75}" srcOrd="1" destOrd="0" presId="urn:microsoft.com/office/officeart/2005/8/layout/vList3"/>
    <dgm:cxn modelId="{7A4E0905-B634-4F91-A44B-CCA48170CA97}" type="presParOf" srcId="{8080651D-F340-4EA6-A334-6723F7EC702F}" destId="{FA381739-DFB6-4FC4-8913-980E7BE68908}" srcOrd="5" destOrd="0" presId="urn:microsoft.com/office/officeart/2005/8/layout/vList3"/>
    <dgm:cxn modelId="{0E36CE7C-BE56-4FC6-A4DB-D20E20CE4DBE}" type="presParOf" srcId="{8080651D-F340-4EA6-A334-6723F7EC702F}" destId="{A6689662-F8BA-4041-AC93-3886253ACC3E}" srcOrd="6" destOrd="0" presId="urn:microsoft.com/office/officeart/2005/8/layout/vList3"/>
    <dgm:cxn modelId="{AB137105-04AE-428A-9641-D3AB58B6E053}" type="presParOf" srcId="{A6689662-F8BA-4041-AC93-3886253ACC3E}" destId="{4C49FD74-4F5C-49A9-9BF7-803896D511F6}" srcOrd="0" destOrd="0" presId="urn:microsoft.com/office/officeart/2005/8/layout/vList3"/>
    <dgm:cxn modelId="{4EC0D4E0-9FC6-4D92-AEC7-E06C6981F236}" type="presParOf" srcId="{A6689662-F8BA-4041-AC93-3886253ACC3E}" destId="{E6546C5F-3F8D-4384-8C66-1F914037AC10}" srcOrd="1" destOrd="0" presId="urn:microsoft.com/office/officeart/2005/8/layout/vList3"/>
    <dgm:cxn modelId="{37448919-D292-42D5-A1D5-B41DE7D601DA}" type="presParOf" srcId="{8080651D-F340-4EA6-A334-6723F7EC702F}" destId="{5527EFF1-59FB-40E2-A9F1-8B40B0AFD1BC}" srcOrd="7" destOrd="0" presId="urn:microsoft.com/office/officeart/2005/8/layout/vList3"/>
    <dgm:cxn modelId="{2F4844FC-9FD8-489D-A056-03CBB366D9E8}" type="presParOf" srcId="{8080651D-F340-4EA6-A334-6723F7EC702F}" destId="{900247D5-9F37-422F-9B4A-88F3F642A6E8}" srcOrd="8" destOrd="0" presId="urn:microsoft.com/office/officeart/2005/8/layout/vList3"/>
    <dgm:cxn modelId="{AB3BEC59-2011-4C71-BDBC-EF32CEE3C91D}" type="presParOf" srcId="{900247D5-9F37-422F-9B4A-88F3F642A6E8}" destId="{4133EED2-FAEE-40C2-95F6-1C211EA601A2}" srcOrd="0" destOrd="0" presId="urn:microsoft.com/office/officeart/2005/8/layout/vList3"/>
    <dgm:cxn modelId="{C6AB19B2-5893-493C-B66B-9FBDCBC9A24A}" type="presParOf" srcId="{900247D5-9F37-422F-9B4A-88F3F642A6E8}" destId="{1888B382-2529-45AA-8E93-2FFAC5E2BD8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97EEDCD-2EF8-4307-A514-01480F77C9A2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F95B54-1041-4D5A-B22A-DB47CCB35CA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Align National Laws with the AfCFTA Agreement; </a:t>
          </a:r>
        </a:p>
      </dgm:t>
    </dgm:pt>
    <dgm:pt modelId="{6C02E3C3-D191-49AF-9DDF-4B04F5715782}" type="parTrans" cxnId="{298B129A-C482-4B78-BF30-AA890532A5F7}">
      <dgm:prSet/>
      <dgm:spPr/>
      <dgm:t>
        <a:bodyPr/>
        <a:lstStyle/>
        <a:p>
          <a:endParaRPr lang="en-US"/>
        </a:p>
      </dgm:t>
    </dgm:pt>
    <dgm:pt modelId="{EA5E76AA-9AF7-4892-8CA1-50B51A262DC9}" type="sibTrans" cxnId="{298B129A-C482-4B78-BF30-AA890532A5F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482E3FD-141E-4729-B4A4-4CDD04AC986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Updating the National Tariff handbook to Include AfCFTA tariff regime; </a:t>
          </a:r>
        </a:p>
      </dgm:t>
    </dgm:pt>
    <dgm:pt modelId="{F96306E5-9067-43A2-B826-526298FCB79D}" type="parTrans" cxnId="{C99E9CA0-1DFC-4051-8280-BF2EB90839F1}">
      <dgm:prSet/>
      <dgm:spPr/>
      <dgm:t>
        <a:bodyPr/>
        <a:lstStyle/>
        <a:p>
          <a:endParaRPr lang="en-US"/>
        </a:p>
      </dgm:t>
    </dgm:pt>
    <dgm:pt modelId="{EF700933-6ADC-4B24-9C3B-2ADED19BFE46}" type="sibTrans" cxnId="{C99E9CA0-1DFC-4051-8280-BF2EB90839F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144EE8CB-0CD2-4FAB-9A7D-8FB6D837A45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Create the necessary institutions as the agreement prescribes.</a:t>
          </a:r>
        </a:p>
      </dgm:t>
    </dgm:pt>
    <dgm:pt modelId="{5B5465BD-40E1-421B-81F8-2A828DA0CBBE}" type="parTrans" cxnId="{33DF0A3A-8F81-4579-84AE-EF5D45BE6B87}">
      <dgm:prSet/>
      <dgm:spPr/>
      <dgm:t>
        <a:bodyPr/>
        <a:lstStyle/>
        <a:p>
          <a:endParaRPr lang="en-US"/>
        </a:p>
      </dgm:t>
    </dgm:pt>
    <dgm:pt modelId="{2D58F436-AB6E-4C74-8B8A-1EECBF311C2C}" type="sibTrans" cxnId="{33DF0A3A-8F81-4579-84AE-EF5D45BE6B8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C79BCED-5A3F-4412-8B3E-99748069B72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Parliamentary Portfolio Committees on trade need to be capacitated on AfCFTA-implications of not implementing the Agreement</a:t>
          </a:r>
        </a:p>
      </dgm:t>
    </dgm:pt>
    <dgm:pt modelId="{D64FD65E-4BDD-4DCD-A8EC-3366EAC6AC68}" type="parTrans" cxnId="{F327B5D3-F510-41FE-BA59-A7F90835C761}">
      <dgm:prSet/>
      <dgm:spPr/>
      <dgm:t>
        <a:bodyPr/>
        <a:lstStyle/>
        <a:p>
          <a:endParaRPr lang="en-US"/>
        </a:p>
      </dgm:t>
    </dgm:pt>
    <dgm:pt modelId="{A46E1823-7C56-4E63-B21A-9DAACAC3D180}" type="sibTrans" cxnId="{F327B5D3-F510-41FE-BA59-A7F90835C761}">
      <dgm:prSet/>
      <dgm:spPr/>
      <dgm:t>
        <a:bodyPr/>
        <a:lstStyle/>
        <a:p>
          <a:endParaRPr lang="en-US"/>
        </a:p>
      </dgm:t>
    </dgm:pt>
    <dgm:pt modelId="{0C25A342-93FC-481A-B4DB-E643B4C6633C}" type="pres">
      <dgm:prSet presAssocID="{497EEDCD-2EF8-4307-A514-01480F77C9A2}" presName="root" presStyleCnt="0">
        <dgm:presLayoutVars>
          <dgm:dir/>
          <dgm:resizeHandles val="exact"/>
        </dgm:presLayoutVars>
      </dgm:prSet>
      <dgm:spPr/>
    </dgm:pt>
    <dgm:pt modelId="{0E78F588-4EF1-4012-98E0-473A81E7922A}" type="pres">
      <dgm:prSet presAssocID="{BCF95B54-1041-4D5A-B22A-DB47CCB35CA2}" presName="compNode" presStyleCnt="0"/>
      <dgm:spPr/>
    </dgm:pt>
    <dgm:pt modelId="{F5E345D2-2C7E-4CAF-B5EE-BEE460BAE418}" type="pres">
      <dgm:prSet presAssocID="{BCF95B54-1041-4D5A-B22A-DB47CCB35CA2}" presName="bgRect" presStyleLbl="bgShp" presStyleIdx="0" presStyleCnt="4"/>
      <dgm:spPr/>
    </dgm:pt>
    <dgm:pt modelId="{567EB0E8-C7A7-4918-90BD-0D82F0B811DB}" type="pres">
      <dgm:prSet presAssocID="{BCF95B54-1041-4D5A-B22A-DB47CCB35CA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Judge"/>
        </a:ext>
      </dgm:extLst>
    </dgm:pt>
    <dgm:pt modelId="{9A40C58D-1A74-4BBB-AB29-3D7EE049FB87}" type="pres">
      <dgm:prSet presAssocID="{BCF95B54-1041-4D5A-B22A-DB47CCB35CA2}" presName="spaceRect" presStyleCnt="0"/>
      <dgm:spPr/>
    </dgm:pt>
    <dgm:pt modelId="{39677845-C60E-4BC6-8BC3-FFD4A2103FC6}" type="pres">
      <dgm:prSet presAssocID="{BCF95B54-1041-4D5A-B22A-DB47CCB35CA2}" presName="parTx" presStyleLbl="revTx" presStyleIdx="0" presStyleCnt="4">
        <dgm:presLayoutVars>
          <dgm:chMax val="0"/>
          <dgm:chPref val="0"/>
        </dgm:presLayoutVars>
      </dgm:prSet>
      <dgm:spPr/>
    </dgm:pt>
    <dgm:pt modelId="{0F4F84FF-3E6F-4AF1-8D6A-CBD6865DC318}" type="pres">
      <dgm:prSet presAssocID="{EA5E76AA-9AF7-4892-8CA1-50B51A262DC9}" presName="sibTrans" presStyleCnt="0"/>
      <dgm:spPr/>
    </dgm:pt>
    <dgm:pt modelId="{3640DBFA-476F-4DD0-82CB-052AD708F8E9}" type="pres">
      <dgm:prSet presAssocID="{2482E3FD-141E-4729-B4A4-4CDD04AC9862}" presName="compNode" presStyleCnt="0"/>
      <dgm:spPr/>
    </dgm:pt>
    <dgm:pt modelId="{0D6837FF-9186-41B6-84FA-51B3741639F2}" type="pres">
      <dgm:prSet presAssocID="{2482E3FD-141E-4729-B4A4-4CDD04AC9862}" presName="bgRect" presStyleLbl="bgShp" presStyleIdx="1" presStyleCnt="4"/>
      <dgm:spPr/>
    </dgm:pt>
    <dgm:pt modelId="{23E835D8-C5FC-473F-B925-8E7B80154B7D}" type="pres">
      <dgm:prSet presAssocID="{2482E3FD-141E-4729-B4A4-4CDD04AC986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uble"/>
        </a:ext>
      </dgm:extLst>
    </dgm:pt>
    <dgm:pt modelId="{7AC1B376-8CE1-4EC0-BCC8-49102A4AF069}" type="pres">
      <dgm:prSet presAssocID="{2482E3FD-141E-4729-B4A4-4CDD04AC9862}" presName="spaceRect" presStyleCnt="0"/>
      <dgm:spPr/>
    </dgm:pt>
    <dgm:pt modelId="{D96BDD74-E892-4247-BB4F-5928F7C63587}" type="pres">
      <dgm:prSet presAssocID="{2482E3FD-141E-4729-B4A4-4CDD04AC9862}" presName="parTx" presStyleLbl="revTx" presStyleIdx="1" presStyleCnt="4">
        <dgm:presLayoutVars>
          <dgm:chMax val="0"/>
          <dgm:chPref val="0"/>
        </dgm:presLayoutVars>
      </dgm:prSet>
      <dgm:spPr/>
    </dgm:pt>
    <dgm:pt modelId="{67ABD798-E3E4-4EB1-88F0-CFF00AEBB163}" type="pres">
      <dgm:prSet presAssocID="{EF700933-6ADC-4B24-9C3B-2ADED19BFE46}" presName="sibTrans" presStyleCnt="0"/>
      <dgm:spPr/>
    </dgm:pt>
    <dgm:pt modelId="{119C5F05-215D-4CBA-AF15-4396C83A1E75}" type="pres">
      <dgm:prSet presAssocID="{144EE8CB-0CD2-4FAB-9A7D-8FB6D837A456}" presName="compNode" presStyleCnt="0"/>
      <dgm:spPr/>
    </dgm:pt>
    <dgm:pt modelId="{CF612924-34DC-441A-8C41-5B77DC4E2017}" type="pres">
      <dgm:prSet presAssocID="{144EE8CB-0CD2-4FAB-9A7D-8FB6D837A456}" presName="bgRect" presStyleLbl="bgShp" presStyleIdx="2" presStyleCnt="4"/>
      <dgm:spPr/>
    </dgm:pt>
    <dgm:pt modelId="{DFADCCF8-FFFD-4EF4-A5BB-F8FD59E15DEB}" type="pres">
      <dgm:prSet presAssocID="{144EE8CB-0CD2-4FAB-9A7D-8FB6D837A45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avel"/>
        </a:ext>
      </dgm:extLst>
    </dgm:pt>
    <dgm:pt modelId="{5638FC00-6874-4457-A5CD-0446A82D24DB}" type="pres">
      <dgm:prSet presAssocID="{144EE8CB-0CD2-4FAB-9A7D-8FB6D837A456}" presName="spaceRect" presStyleCnt="0"/>
      <dgm:spPr/>
    </dgm:pt>
    <dgm:pt modelId="{E092B12A-0BC1-4D0D-A265-C1F7867DC2AC}" type="pres">
      <dgm:prSet presAssocID="{144EE8CB-0CD2-4FAB-9A7D-8FB6D837A456}" presName="parTx" presStyleLbl="revTx" presStyleIdx="2" presStyleCnt="4">
        <dgm:presLayoutVars>
          <dgm:chMax val="0"/>
          <dgm:chPref val="0"/>
        </dgm:presLayoutVars>
      </dgm:prSet>
      <dgm:spPr/>
    </dgm:pt>
    <dgm:pt modelId="{C10F6A52-FB2F-4624-8F27-0960C0834017}" type="pres">
      <dgm:prSet presAssocID="{2D58F436-AB6E-4C74-8B8A-1EECBF311C2C}" presName="sibTrans" presStyleCnt="0"/>
      <dgm:spPr/>
    </dgm:pt>
    <dgm:pt modelId="{49ECAC0C-973F-4463-8EA5-4A4624B24F8E}" type="pres">
      <dgm:prSet presAssocID="{4C79BCED-5A3F-4412-8B3E-99748069B723}" presName="compNode" presStyleCnt="0"/>
      <dgm:spPr/>
    </dgm:pt>
    <dgm:pt modelId="{F0727E22-F9D7-47BB-9BCC-92B8E15C3345}" type="pres">
      <dgm:prSet presAssocID="{4C79BCED-5A3F-4412-8B3E-99748069B723}" presName="bgRect" presStyleLbl="bgShp" presStyleIdx="3" presStyleCnt="4"/>
      <dgm:spPr/>
    </dgm:pt>
    <dgm:pt modelId="{359C877A-A629-4267-8B8A-50EAB0863AFA}" type="pres">
      <dgm:prSet presAssocID="{4C79BCED-5A3F-4412-8B3E-99748069B72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18601FBA-9893-400F-838F-B2A73C0DE98E}" type="pres">
      <dgm:prSet presAssocID="{4C79BCED-5A3F-4412-8B3E-99748069B723}" presName="spaceRect" presStyleCnt="0"/>
      <dgm:spPr/>
    </dgm:pt>
    <dgm:pt modelId="{4E37EFA8-38E3-40D2-8583-B7D05DC6263A}" type="pres">
      <dgm:prSet presAssocID="{4C79BCED-5A3F-4412-8B3E-99748069B723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7BA1B606-8BB8-4BD2-9467-F870C1249728}" type="presOf" srcId="{497EEDCD-2EF8-4307-A514-01480F77C9A2}" destId="{0C25A342-93FC-481A-B4DB-E643B4C6633C}" srcOrd="0" destOrd="0" presId="urn:microsoft.com/office/officeart/2018/2/layout/IconVerticalSolidList"/>
    <dgm:cxn modelId="{33DF0A3A-8F81-4579-84AE-EF5D45BE6B87}" srcId="{497EEDCD-2EF8-4307-A514-01480F77C9A2}" destId="{144EE8CB-0CD2-4FAB-9A7D-8FB6D837A456}" srcOrd="2" destOrd="0" parTransId="{5B5465BD-40E1-421B-81F8-2A828DA0CBBE}" sibTransId="{2D58F436-AB6E-4C74-8B8A-1EECBF311C2C}"/>
    <dgm:cxn modelId="{96920269-5DBF-4D41-9DA3-A03547009AE5}" type="presOf" srcId="{BCF95B54-1041-4D5A-B22A-DB47CCB35CA2}" destId="{39677845-C60E-4BC6-8BC3-FFD4A2103FC6}" srcOrd="0" destOrd="0" presId="urn:microsoft.com/office/officeart/2018/2/layout/IconVerticalSolidList"/>
    <dgm:cxn modelId="{45BF7B4B-921C-48F5-889C-C6428E87F6C1}" type="presOf" srcId="{144EE8CB-0CD2-4FAB-9A7D-8FB6D837A456}" destId="{E092B12A-0BC1-4D0D-A265-C1F7867DC2AC}" srcOrd="0" destOrd="0" presId="urn:microsoft.com/office/officeart/2018/2/layout/IconVerticalSolidList"/>
    <dgm:cxn modelId="{D5A11390-DF43-4220-9E9E-375AC85C3EFF}" type="presOf" srcId="{2482E3FD-141E-4729-B4A4-4CDD04AC9862}" destId="{D96BDD74-E892-4247-BB4F-5928F7C63587}" srcOrd="0" destOrd="0" presId="urn:microsoft.com/office/officeart/2018/2/layout/IconVerticalSolidList"/>
    <dgm:cxn modelId="{298B129A-C482-4B78-BF30-AA890532A5F7}" srcId="{497EEDCD-2EF8-4307-A514-01480F77C9A2}" destId="{BCF95B54-1041-4D5A-B22A-DB47CCB35CA2}" srcOrd="0" destOrd="0" parTransId="{6C02E3C3-D191-49AF-9DDF-4B04F5715782}" sibTransId="{EA5E76AA-9AF7-4892-8CA1-50B51A262DC9}"/>
    <dgm:cxn modelId="{C99E9CA0-1DFC-4051-8280-BF2EB90839F1}" srcId="{497EEDCD-2EF8-4307-A514-01480F77C9A2}" destId="{2482E3FD-141E-4729-B4A4-4CDD04AC9862}" srcOrd="1" destOrd="0" parTransId="{F96306E5-9067-43A2-B826-526298FCB79D}" sibTransId="{EF700933-6ADC-4B24-9C3B-2ADED19BFE46}"/>
    <dgm:cxn modelId="{F327B5D3-F510-41FE-BA59-A7F90835C761}" srcId="{497EEDCD-2EF8-4307-A514-01480F77C9A2}" destId="{4C79BCED-5A3F-4412-8B3E-99748069B723}" srcOrd="3" destOrd="0" parTransId="{D64FD65E-4BDD-4DCD-A8EC-3366EAC6AC68}" sibTransId="{A46E1823-7C56-4E63-B21A-9DAACAC3D180}"/>
    <dgm:cxn modelId="{29315DDA-BBD5-43A1-B392-D2807123D80E}" type="presOf" srcId="{4C79BCED-5A3F-4412-8B3E-99748069B723}" destId="{4E37EFA8-38E3-40D2-8583-B7D05DC6263A}" srcOrd="0" destOrd="0" presId="urn:microsoft.com/office/officeart/2018/2/layout/IconVerticalSolidList"/>
    <dgm:cxn modelId="{237AFF8C-FDE2-46F1-99EF-BD9D358833F6}" type="presParOf" srcId="{0C25A342-93FC-481A-B4DB-E643B4C6633C}" destId="{0E78F588-4EF1-4012-98E0-473A81E7922A}" srcOrd="0" destOrd="0" presId="urn:microsoft.com/office/officeart/2018/2/layout/IconVerticalSolidList"/>
    <dgm:cxn modelId="{C809B2DF-D6E6-437A-9AFA-D750DACDCD7D}" type="presParOf" srcId="{0E78F588-4EF1-4012-98E0-473A81E7922A}" destId="{F5E345D2-2C7E-4CAF-B5EE-BEE460BAE418}" srcOrd="0" destOrd="0" presId="urn:microsoft.com/office/officeart/2018/2/layout/IconVerticalSolidList"/>
    <dgm:cxn modelId="{4C1CE5B6-3593-476F-8FAE-4F62BE63AFE3}" type="presParOf" srcId="{0E78F588-4EF1-4012-98E0-473A81E7922A}" destId="{567EB0E8-C7A7-4918-90BD-0D82F0B811DB}" srcOrd="1" destOrd="0" presId="urn:microsoft.com/office/officeart/2018/2/layout/IconVerticalSolidList"/>
    <dgm:cxn modelId="{249441D2-DB1A-463D-98EA-02362DAA01BF}" type="presParOf" srcId="{0E78F588-4EF1-4012-98E0-473A81E7922A}" destId="{9A40C58D-1A74-4BBB-AB29-3D7EE049FB87}" srcOrd="2" destOrd="0" presId="urn:microsoft.com/office/officeart/2018/2/layout/IconVerticalSolidList"/>
    <dgm:cxn modelId="{ABCD77A2-B6BD-45F6-91E4-6D9102D40065}" type="presParOf" srcId="{0E78F588-4EF1-4012-98E0-473A81E7922A}" destId="{39677845-C60E-4BC6-8BC3-FFD4A2103FC6}" srcOrd="3" destOrd="0" presId="urn:microsoft.com/office/officeart/2018/2/layout/IconVerticalSolidList"/>
    <dgm:cxn modelId="{2FE37CAF-0D3D-4A14-8965-3C99562F2D25}" type="presParOf" srcId="{0C25A342-93FC-481A-B4DB-E643B4C6633C}" destId="{0F4F84FF-3E6F-4AF1-8D6A-CBD6865DC318}" srcOrd="1" destOrd="0" presId="urn:microsoft.com/office/officeart/2018/2/layout/IconVerticalSolidList"/>
    <dgm:cxn modelId="{D71D089A-AD38-4DE5-8975-59C76DA552F3}" type="presParOf" srcId="{0C25A342-93FC-481A-B4DB-E643B4C6633C}" destId="{3640DBFA-476F-4DD0-82CB-052AD708F8E9}" srcOrd="2" destOrd="0" presId="urn:microsoft.com/office/officeart/2018/2/layout/IconVerticalSolidList"/>
    <dgm:cxn modelId="{620CE771-A655-4665-A33F-29ADCA872258}" type="presParOf" srcId="{3640DBFA-476F-4DD0-82CB-052AD708F8E9}" destId="{0D6837FF-9186-41B6-84FA-51B3741639F2}" srcOrd="0" destOrd="0" presId="urn:microsoft.com/office/officeart/2018/2/layout/IconVerticalSolidList"/>
    <dgm:cxn modelId="{97E1D635-278D-45D9-A316-5A28373AE9B2}" type="presParOf" srcId="{3640DBFA-476F-4DD0-82CB-052AD708F8E9}" destId="{23E835D8-C5FC-473F-B925-8E7B80154B7D}" srcOrd="1" destOrd="0" presId="urn:microsoft.com/office/officeart/2018/2/layout/IconVerticalSolidList"/>
    <dgm:cxn modelId="{A7BC8D59-B31F-4ED8-8186-670955A4375E}" type="presParOf" srcId="{3640DBFA-476F-4DD0-82CB-052AD708F8E9}" destId="{7AC1B376-8CE1-4EC0-BCC8-49102A4AF069}" srcOrd="2" destOrd="0" presId="urn:microsoft.com/office/officeart/2018/2/layout/IconVerticalSolidList"/>
    <dgm:cxn modelId="{2149111A-BA44-4702-A779-14AF55514161}" type="presParOf" srcId="{3640DBFA-476F-4DD0-82CB-052AD708F8E9}" destId="{D96BDD74-E892-4247-BB4F-5928F7C63587}" srcOrd="3" destOrd="0" presId="urn:microsoft.com/office/officeart/2018/2/layout/IconVerticalSolidList"/>
    <dgm:cxn modelId="{A71C676D-DCBC-47DA-8C1D-DFFC59A7D122}" type="presParOf" srcId="{0C25A342-93FC-481A-B4DB-E643B4C6633C}" destId="{67ABD798-E3E4-4EB1-88F0-CFF00AEBB163}" srcOrd="3" destOrd="0" presId="urn:microsoft.com/office/officeart/2018/2/layout/IconVerticalSolidList"/>
    <dgm:cxn modelId="{B04B86FA-C546-425F-AE42-F8E520B06410}" type="presParOf" srcId="{0C25A342-93FC-481A-B4DB-E643B4C6633C}" destId="{119C5F05-215D-4CBA-AF15-4396C83A1E75}" srcOrd="4" destOrd="0" presId="urn:microsoft.com/office/officeart/2018/2/layout/IconVerticalSolidList"/>
    <dgm:cxn modelId="{3126ED0F-5EFA-4794-81B8-96F0C8D50D05}" type="presParOf" srcId="{119C5F05-215D-4CBA-AF15-4396C83A1E75}" destId="{CF612924-34DC-441A-8C41-5B77DC4E2017}" srcOrd="0" destOrd="0" presId="urn:microsoft.com/office/officeart/2018/2/layout/IconVerticalSolidList"/>
    <dgm:cxn modelId="{94E9343A-1FF0-4C79-A3D9-F98B6AD05DE7}" type="presParOf" srcId="{119C5F05-215D-4CBA-AF15-4396C83A1E75}" destId="{DFADCCF8-FFFD-4EF4-A5BB-F8FD59E15DEB}" srcOrd="1" destOrd="0" presId="urn:microsoft.com/office/officeart/2018/2/layout/IconVerticalSolidList"/>
    <dgm:cxn modelId="{AF4EE382-8B71-4194-AA3C-DB3EFD61D2FD}" type="presParOf" srcId="{119C5F05-215D-4CBA-AF15-4396C83A1E75}" destId="{5638FC00-6874-4457-A5CD-0446A82D24DB}" srcOrd="2" destOrd="0" presId="urn:microsoft.com/office/officeart/2018/2/layout/IconVerticalSolidList"/>
    <dgm:cxn modelId="{B8650F6D-81A5-4533-99F1-6C205460FEF3}" type="presParOf" srcId="{119C5F05-215D-4CBA-AF15-4396C83A1E75}" destId="{E092B12A-0BC1-4D0D-A265-C1F7867DC2AC}" srcOrd="3" destOrd="0" presId="urn:microsoft.com/office/officeart/2018/2/layout/IconVerticalSolidList"/>
    <dgm:cxn modelId="{31BB486D-AC37-4AAB-9F63-4435014A7974}" type="presParOf" srcId="{0C25A342-93FC-481A-B4DB-E643B4C6633C}" destId="{C10F6A52-FB2F-4624-8F27-0960C0834017}" srcOrd="5" destOrd="0" presId="urn:microsoft.com/office/officeart/2018/2/layout/IconVerticalSolidList"/>
    <dgm:cxn modelId="{A6F012AF-D014-4ED3-B533-B9CEE30B19AD}" type="presParOf" srcId="{0C25A342-93FC-481A-B4DB-E643B4C6633C}" destId="{49ECAC0C-973F-4463-8EA5-4A4624B24F8E}" srcOrd="6" destOrd="0" presId="urn:microsoft.com/office/officeart/2018/2/layout/IconVerticalSolidList"/>
    <dgm:cxn modelId="{20038591-C690-4617-8F5F-A346DEE984B5}" type="presParOf" srcId="{49ECAC0C-973F-4463-8EA5-4A4624B24F8E}" destId="{F0727E22-F9D7-47BB-9BCC-92B8E15C3345}" srcOrd="0" destOrd="0" presId="urn:microsoft.com/office/officeart/2018/2/layout/IconVerticalSolidList"/>
    <dgm:cxn modelId="{CF4EA607-724F-4E19-83FC-99A8A7D13195}" type="presParOf" srcId="{49ECAC0C-973F-4463-8EA5-4A4624B24F8E}" destId="{359C877A-A629-4267-8B8A-50EAB0863AFA}" srcOrd="1" destOrd="0" presId="urn:microsoft.com/office/officeart/2018/2/layout/IconVerticalSolidList"/>
    <dgm:cxn modelId="{641DB796-C2AC-4D2E-875D-9AF4D814236B}" type="presParOf" srcId="{49ECAC0C-973F-4463-8EA5-4A4624B24F8E}" destId="{18601FBA-9893-400F-838F-B2A73C0DE98E}" srcOrd="2" destOrd="0" presId="urn:microsoft.com/office/officeart/2018/2/layout/IconVerticalSolidList"/>
    <dgm:cxn modelId="{0A2D63A3-D242-49B9-9B9A-D2C2B6F997A3}" type="presParOf" srcId="{49ECAC0C-973F-4463-8EA5-4A4624B24F8E}" destId="{4E37EFA8-38E3-40D2-8583-B7D05DC6263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25E9FAB-1FBA-4661-8D1C-B3FFD6CA889C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9497C80-1225-4FBB-B79C-D844D8CF3D1C}">
      <dgm:prSet/>
      <dgm:spPr/>
      <dgm:t>
        <a:bodyPr/>
        <a:lstStyle/>
        <a:p>
          <a:r>
            <a:rPr lang="en-US" b="1"/>
            <a:t>Innovation - </a:t>
          </a:r>
          <a:endParaRPr lang="en-US"/>
        </a:p>
      </dgm:t>
    </dgm:pt>
    <dgm:pt modelId="{864FD163-D70A-4972-84BC-93E02047C261}" type="parTrans" cxnId="{EDE4F916-2DED-4D22-9103-8741E32EC59C}">
      <dgm:prSet/>
      <dgm:spPr/>
      <dgm:t>
        <a:bodyPr/>
        <a:lstStyle/>
        <a:p>
          <a:endParaRPr lang="en-US"/>
        </a:p>
      </dgm:t>
    </dgm:pt>
    <dgm:pt modelId="{FD8B4091-020A-4269-BA6D-0002F7EDF740}" type="sibTrans" cxnId="{EDE4F916-2DED-4D22-9103-8741E32EC59C}">
      <dgm:prSet/>
      <dgm:spPr/>
      <dgm:t>
        <a:bodyPr/>
        <a:lstStyle/>
        <a:p>
          <a:endParaRPr lang="en-US"/>
        </a:p>
      </dgm:t>
    </dgm:pt>
    <dgm:pt modelId="{D501D69E-3ABF-4293-A4AC-B0C617A929EC}">
      <dgm:prSet/>
      <dgm:spPr/>
      <dgm:t>
        <a:bodyPr/>
        <a:lstStyle/>
        <a:p>
          <a:r>
            <a:rPr lang="en-US" b="1"/>
            <a:t>Inclusive Trade Benefits:</a:t>
          </a:r>
          <a:r>
            <a:rPr lang="en-US"/>
            <a:t> Ensures trade is not only dominated by large corporations but also empowers SMEs and women led businesses – Women face unique challenges in business.</a:t>
          </a:r>
        </a:p>
      </dgm:t>
    </dgm:pt>
    <dgm:pt modelId="{7EF12DC7-3397-4B22-8D0F-5DBA02E9E5CC}" type="parTrans" cxnId="{1633A681-6F5D-4032-9BF6-AB10B46AB154}">
      <dgm:prSet/>
      <dgm:spPr/>
      <dgm:t>
        <a:bodyPr/>
        <a:lstStyle/>
        <a:p>
          <a:endParaRPr lang="en-US"/>
        </a:p>
      </dgm:t>
    </dgm:pt>
    <dgm:pt modelId="{C25F74FD-99B2-40C9-B3E1-366482F5E3EB}" type="sibTrans" cxnId="{1633A681-6F5D-4032-9BF6-AB10B46AB154}">
      <dgm:prSet/>
      <dgm:spPr/>
      <dgm:t>
        <a:bodyPr/>
        <a:lstStyle/>
        <a:p>
          <a:endParaRPr lang="en-US"/>
        </a:p>
      </dgm:t>
    </dgm:pt>
    <dgm:pt modelId="{86FEEB41-CB1D-4EA8-8F8D-A8EE4CCB5127}">
      <dgm:prSet/>
      <dgm:spPr/>
      <dgm:t>
        <a:bodyPr/>
        <a:lstStyle/>
        <a:p>
          <a:r>
            <a:rPr lang="en-US" b="1"/>
            <a:t>Preferential Markets for SMEs and Women:</a:t>
          </a:r>
          <a:r>
            <a:rPr lang="en-US"/>
            <a:t> Special provisions to allow women led businesses to access markets easily - STR.</a:t>
          </a:r>
        </a:p>
      </dgm:t>
    </dgm:pt>
    <dgm:pt modelId="{099815A0-3AF3-495F-A6ED-7C3463BC72D3}" type="parTrans" cxnId="{AA07272A-094B-495A-BDAA-47D40CD621CB}">
      <dgm:prSet/>
      <dgm:spPr/>
      <dgm:t>
        <a:bodyPr/>
        <a:lstStyle/>
        <a:p>
          <a:endParaRPr lang="en-US"/>
        </a:p>
      </dgm:t>
    </dgm:pt>
    <dgm:pt modelId="{E622D424-6EB9-4D67-9540-4345078B2EAB}" type="sibTrans" cxnId="{AA07272A-094B-495A-BDAA-47D40CD621CB}">
      <dgm:prSet/>
      <dgm:spPr/>
      <dgm:t>
        <a:bodyPr/>
        <a:lstStyle/>
        <a:p>
          <a:endParaRPr lang="en-US"/>
        </a:p>
      </dgm:t>
    </dgm:pt>
    <dgm:pt modelId="{EA92FD2F-E8AD-488E-B0AA-17E9516B2D35}">
      <dgm:prSet/>
      <dgm:spPr/>
      <dgm:t>
        <a:bodyPr/>
        <a:lstStyle/>
        <a:p>
          <a:r>
            <a:rPr lang="en-US" b="1"/>
            <a:t>Legal and institutional protection:</a:t>
          </a:r>
          <a:r>
            <a:rPr lang="en-US"/>
            <a:t> Protects women from unfair trade practices, discrimination and exclusion.</a:t>
          </a:r>
        </a:p>
      </dgm:t>
    </dgm:pt>
    <dgm:pt modelId="{0497FC8C-AD11-4101-87C8-6D74BE40BD69}" type="parTrans" cxnId="{4899E909-AA68-4E36-BC60-05166A1A9F8D}">
      <dgm:prSet/>
      <dgm:spPr/>
      <dgm:t>
        <a:bodyPr/>
        <a:lstStyle/>
        <a:p>
          <a:endParaRPr lang="en-US"/>
        </a:p>
      </dgm:t>
    </dgm:pt>
    <dgm:pt modelId="{DA09D912-4FB0-4934-A197-8FB11C394A24}" type="sibTrans" cxnId="{4899E909-AA68-4E36-BC60-05166A1A9F8D}">
      <dgm:prSet/>
      <dgm:spPr/>
      <dgm:t>
        <a:bodyPr/>
        <a:lstStyle/>
        <a:p>
          <a:endParaRPr lang="en-US"/>
        </a:p>
      </dgm:t>
    </dgm:pt>
    <dgm:pt modelId="{7AAE9163-B7CE-4B30-BD07-FBB33DD2593C}">
      <dgm:prSet/>
      <dgm:spPr/>
      <dgm:t>
        <a:bodyPr/>
        <a:lstStyle/>
        <a:p>
          <a:r>
            <a:rPr lang="en-US" b="1"/>
            <a:t>Addressing informal trade challenges:</a:t>
          </a:r>
          <a:r>
            <a:rPr lang="en-US"/>
            <a:t> More than 70 percent of trade in Africa is informal – over regulation and stringent rules of origin – border communities.</a:t>
          </a:r>
        </a:p>
      </dgm:t>
    </dgm:pt>
    <dgm:pt modelId="{4BA0DA82-566F-494F-B8A8-982AABBA0D5C}" type="parTrans" cxnId="{1858A678-D4F1-4F69-A404-8CA1C6D3BA99}">
      <dgm:prSet/>
      <dgm:spPr/>
      <dgm:t>
        <a:bodyPr/>
        <a:lstStyle/>
        <a:p>
          <a:endParaRPr lang="en-US"/>
        </a:p>
      </dgm:t>
    </dgm:pt>
    <dgm:pt modelId="{60D6EC79-71FA-42DD-9367-1F140695E1D4}" type="sibTrans" cxnId="{1858A678-D4F1-4F69-A404-8CA1C6D3BA99}">
      <dgm:prSet/>
      <dgm:spPr/>
      <dgm:t>
        <a:bodyPr/>
        <a:lstStyle/>
        <a:p>
          <a:endParaRPr lang="en-US"/>
        </a:p>
      </dgm:t>
    </dgm:pt>
    <dgm:pt modelId="{377FE9B4-18FA-41C2-AF3D-CD304DFE871D}" type="pres">
      <dgm:prSet presAssocID="{E25E9FAB-1FBA-4661-8D1C-B3FFD6CA889C}" presName="outerComposite" presStyleCnt="0">
        <dgm:presLayoutVars>
          <dgm:chMax val="5"/>
          <dgm:dir/>
          <dgm:resizeHandles val="exact"/>
        </dgm:presLayoutVars>
      </dgm:prSet>
      <dgm:spPr/>
    </dgm:pt>
    <dgm:pt modelId="{A4644F64-A17D-4933-86D2-1BEBE26F15AC}" type="pres">
      <dgm:prSet presAssocID="{E25E9FAB-1FBA-4661-8D1C-B3FFD6CA889C}" presName="dummyMaxCanvas" presStyleCnt="0">
        <dgm:presLayoutVars/>
      </dgm:prSet>
      <dgm:spPr/>
    </dgm:pt>
    <dgm:pt modelId="{323F2F1E-9ADA-4811-AC87-B26F94ACC8AE}" type="pres">
      <dgm:prSet presAssocID="{E25E9FAB-1FBA-4661-8D1C-B3FFD6CA889C}" presName="FiveNodes_1" presStyleLbl="node1" presStyleIdx="0" presStyleCnt="5">
        <dgm:presLayoutVars>
          <dgm:bulletEnabled val="1"/>
        </dgm:presLayoutVars>
      </dgm:prSet>
      <dgm:spPr/>
    </dgm:pt>
    <dgm:pt modelId="{F9A58058-BAB9-4636-83DA-58B1DEF6BA4B}" type="pres">
      <dgm:prSet presAssocID="{E25E9FAB-1FBA-4661-8D1C-B3FFD6CA889C}" presName="FiveNodes_2" presStyleLbl="node1" presStyleIdx="1" presStyleCnt="5">
        <dgm:presLayoutVars>
          <dgm:bulletEnabled val="1"/>
        </dgm:presLayoutVars>
      </dgm:prSet>
      <dgm:spPr/>
    </dgm:pt>
    <dgm:pt modelId="{4205A2E2-C13D-45EC-93E8-71E0643C8A27}" type="pres">
      <dgm:prSet presAssocID="{E25E9FAB-1FBA-4661-8D1C-B3FFD6CA889C}" presName="FiveNodes_3" presStyleLbl="node1" presStyleIdx="2" presStyleCnt="5">
        <dgm:presLayoutVars>
          <dgm:bulletEnabled val="1"/>
        </dgm:presLayoutVars>
      </dgm:prSet>
      <dgm:spPr/>
    </dgm:pt>
    <dgm:pt modelId="{99EC2481-76A0-4E0D-8B87-1D5AB716F4D1}" type="pres">
      <dgm:prSet presAssocID="{E25E9FAB-1FBA-4661-8D1C-B3FFD6CA889C}" presName="FiveNodes_4" presStyleLbl="node1" presStyleIdx="3" presStyleCnt="5">
        <dgm:presLayoutVars>
          <dgm:bulletEnabled val="1"/>
        </dgm:presLayoutVars>
      </dgm:prSet>
      <dgm:spPr/>
    </dgm:pt>
    <dgm:pt modelId="{0157D745-0707-44AE-8B6C-1E8066B0082E}" type="pres">
      <dgm:prSet presAssocID="{E25E9FAB-1FBA-4661-8D1C-B3FFD6CA889C}" presName="FiveNodes_5" presStyleLbl="node1" presStyleIdx="4" presStyleCnt="5">
        <dgm:presLayoutVars>
          <dgm:bulletEnabled val="1"/>
        </dgm:presLayoutVars>
      </dgm:prSet>
      <dgm:spPr/>
    </dgm:pt>
    <dgm:pt modelId="{90EF0B06-EBDD-4A59-81CD-D4A8E4608196}" type="pres">
      <dgm:prSet presAssocID="{E25E9FAB-1FBA-4661-8D1C-B3FFD6CA889C}" presName="FiveConn_1-2" presStyleLbl="fgAccFollowNode1" presStyleIdx="0" presStyleCnt="4">
        <dgm:presLayoutVars>
          <dgm:bulletEnabled val="1"/>
        </dgm:presLayoutVars>
      </dgm:prSet>
      <dgm:spPr/>
    </dgm:pt>
    <dgm:pt modelId="{A5807A79-6E5B-4B98-A4BC-1179383818B1}" type="pres">
      <dgm:prSet presAssocID="{E25E9FAB-1FBA-4661-8D1C-B3FFD6CA889C}" presName="FiveConn_2-3" presStyleLbl="fgAccFollowNode1" presStyleIdx="1" presStyleCnt="4">
        <dgm:presLayoutVars>
          <dgm:bulletEnabled val="1"/>
        </dgm:presLayoutVars>
      </dgm:prSet>
      <dgm:spPr/>
    </dgm:pt>
    <dgm:pt modelId="{EDE8DC41-D6D1-4683-AE87-353ECB470472}" type="pres">
      <dgm:prSet presAssocID="{E25E9FAB-1FBA-4661-8D1C-B3FFD6CA889C}" presName="FiveConn_3-4" presStyleLbl="fgAccFollowNode1" presStyleIdx="2" presStyleCnt="4">
        <dgm:presLayoutVars>
          <dgm:bulletEnabled val="1"/>
        </dgm:presLayoutVars>
      </dgm:prSet>
      <dgm:spPr/>
    </dgm:pt>
    <dgm:pt modelId="{8FC93A82-FED9-41E3-A18D-E5CD5C165411}" type="pres">
      <dgm:prSet presAssocID="{E25E9FAB-1FBA-4661-8D1C-B3FFD6CA889C}" presName="FiveConn_4-5" presStyleLbl="fgAccFollowNode1" presStyleIdx="3" presStyleCnt="4">
        <dgm:presLayoutVars>
          <dgm:bulletEnabled val="1"/>
        </dgm:presLayoutVars>
      </dgm:prSet>
      <dgm:spPr/>
    </dgm:pt>
    <dgm:pt modelId="{924A4412-3BB5-4905-8C2A-78BAD3BA819F}" type="pres">
      <dgm:prSet presAssocID="{E25E9FAB-1FBA-4661-8D1C-B3FFD6CA889C}" presName="FiveNodes_1_text" presStyleLbl="node1" presStyleIdx="4" presStyleCnt="5">
        <dgm:presLayoutVars>
          <dgm:bulletEnabled val="1"/>
        </dgm:presLayoutVars>
      </dgm:prSet>
      <dgm:spPr/>
    </dgm:pt>
    <dgm:pt modelId="{C9AE0091-9FCD-449B-BB7C-9421584ABE7F}" type="pres">
      <dgm:prSet presAssocID="{E25E9FAB-1FBA-4661-8D1C-B3FFD6CA889C}" presName="FiveNodes_2_text" presStyleLbl="node1" presStyleIdx="4" presStyleCnt="5">
        <dgm:presLayoutVars>
          <dgm:bulletEnabled val="1"/>
        </dgm:presLayoutVars>
      </dgm:prSet>
      <dgm:spPr/>
    </dgm:pt>
    <dgm:pt modelId="{0E582579-4F85-4CE1-9F81-64D37E5B715E}" type="pres">
      <dgm:prSet presAssocID="{E25E9FAB-1FBA-4661-8D1C-B3FFD6CA889C}" presName="FiveNodes_3_text" presStyleLbl="node1" presStyleIdx="4" presStyleCnt="5">
        <dgm:presLayoutVars>
          <dgm:bulletEnabled val="1"/>
        </dgm:presLayoutVars>
      </dgm:prSet>
      <dgm:spPr/>
    </dgm:pt>
    <dgm:pt modelId="{3A0B56A2-6B29-4F28-A4D3-81DABA178DA5}" type="pres">
      <dgm:prSet presAssocID="{E25E9FAB-1FBA-4661-8D1C-B3FFD6CA889C}" presName="FiveNodes_4_text" presStyleLbl="node1" presStyleIdx="4" presStyleCnt="5">
        <dgm:presLayoutVars>
          <dgm:bulletEnabled val="1"/>
        </dgm:presLayoutVars>
      </dgm:prSet>
      <dgm:spPr/>
    </dgm:pt>
    <dgm:pt modelId="{324BCE23-E048-47D5-AF48-21459327EBB6}" type="pres">
      <dgm:prSet presAssocID="{E25E9FAB-1FBA-4661-8D1C-B3FFD6CA889C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4899E909-AA68-4E36-BC60-05166A1A9F8D}" srcId="{E25E9FAB-1FBA-4661-8D1C-B3FFD6CA889C}" destId="{EA92FD2F-E8AD-488E-B0AA-17E9516B2D35}" srcOrd="3" destOrd="0" parTransId="{0497FC8C-AD11-4101-87C8-6D74BE40BD69}" sibTransId="{DA09D912-4FB0-4934-A197-8FB11C394A24}"/>
    <dgm:cxn modelId="{EDE4F916-2DED-4D22-9103-8741E32EC59C}" srcId="{E25E9FAB-1FBA-4661-8D1C-B3FFD6CA889C}" destId="{79497C80-1225-4FBB-B79C-D844D8CF3D1C}" srcOrd="0" destOrd="0" parTransId="{864FD163-D70A-4972-84BC-93E02047C261}" sibTransId="{FD8B4091-020A-4269-BA6D-0002F7EDF740}"/>
    <dgm:cxn modelId="{22FB921C-9BCE-4CF6-90AB-3FB5E9B5E4CF}" type="presOf" srcId="{C25F74FD-99B2-40C9-B3E1-366482F5E3EB}" destId="{A5807A79-6E5B-4B98-A4BC-1179383818B1}" srcOrd="0" destOrd="0" presId="urn:microsoft.com/office/officeart/2005/8/layout/vProcess5"/>
    <dgm:cxn modelId="{F4BF7D1D-D790-4BEA-B372-B8C13216B76A}" type="presOf" srcId="{FD8B4091-020A-4269-BA6D-0002F7EDF740}" destId="{90EF0B06-EBDD-4A59-81CD-D4A8E4608196}" srcOrd="0" destOrd="0" presId="urn:microsoft.com/office/officeart/2005/8/layout/vProcess5"/>
    <dgm:cxn modelId="{AA07272A-094B-495A-BDAA-47D40CD621CB}" srcId="{E25E9FAB-1FBA-4661-8D1C-B3FFD6CA889C}" destId="{86FEEB41-CB1D-4EA8-8F8D-A8EE4CCB5127}" srcOrd="2" destOrd="0" parTransId="{099815A0-3AF3-495F-A6ED-7C3463BC72D3}" sibTransId="{E622D424-6EB9-4D67-9540-4345078B2EAB}"/>
    <dgm:cxn modelId="{DC029231-C494-4CFF-9C0B-4B01DB438D70}" type="presOf" srcId="{EA92FD2F-E8AD-488E-B0AA-17E9516B2D35}" destId="{99EC2481-76A0-4E0D-8B87-1D5AB716F4D1}" srcOrd="0" destOrd="0" presId="urn:microsoft.com/office/officeart/2005/8/layout/vProcess5"/>
    <dgm:cxn modelId="{BC109D3F-53E0-43AA-9FBC-3A97D49EEFD0}" type="presOf" srcId="{DA09D912-4FB0-4934-A197-8FB11C394A24}" destId="{8FC93A82-FED9-41E3-A18D-E5CD5C165411}" srcOrd="0" destOrd="0" presId="urn:microsoft.com/office/officeart/2005/8/layout/vProcess5"/>
    <dgm:cxn modelId="{6B873B5B-797A-4170-9A9D-E5BC451C809D}" type="presOf" srcId="{D501D69E-3ABF-4293-A4AC-B0C617A929EC}" destId="{F9A58058-BAB9-4636-83DA-58B1DEF6BA4B}" srcOrd="0" destOrd="0" presId="urn:microsoft.com/office/officeart/2005/8/layout/vProcess5"/>
    <dgm:cxn modelId="{1858A678-D4F1-4F69-A404-8CA1C6D3BA99}" srcId="{E25E9FAB-1FBA-4661-8D1C-B3FFD6CA889C}" destId="{7AAE9163-B7CE-4B30-BD07-FBB33DD2593C}" srcOrd="4" destOrd="0" parTransId="{4BA0DA82-566F-494F-B8A8-982AABBA0D5C}" sibTransId="{60D6EC79-71FA-42DD-9367-1F140695E1D4}"/>
    <dgm:cxn modelId="{F1E2747B-14B0-4434-A031-B92E502CD032}" type="presOf" srcId="{86FEEB41-CB1D-4EA8-8F8D-A8EE4CCB5127}" destId="{4205A2E2-C13D-45EC-93E8-71E0643C8A27}" srcOrd="0" destOrd="0" presId="urn:microsoft.com/office/officeart/2005/8/layout/vProcess5"/>
    <dgm:cxn modelId="{1633A681-6F5D-4032-9BF6-AB10B46AB154}" srcId="{E25E9FAB-1FBA-4661-8D1C-B3FFD6CA889C}" destId="{D501D69E-3ABF-4293-A4AC-B0C617A929EC}" srcOrd="1" destOrd="0" parTransId="{7EF12DC7-3397-4B22-8D0F-5DBA02E9E5CC}" sibTransId="{C25F74FD-99B2-40C9-B3E1-366482F5E3EB}"/>
    <dgm:cxn modelId="{A8D9C984-658B-46C8-B9F8-9031BFD25673}" type="presOf" srcId="{EA92FD2F-E8AD-488E-B0AA-17E9516B2D35}" destId="{3A0B56A2-6B29-4F28-A4D3-81DABA178DA5}" srcOrd="1" destOrd="0" presId="urn:microsoft.com/office/officeart/2005/8/layout/vProcess5"/>
    <dgm:cxn modelId="{A1A1F4BF-496B-4349-8899-AB293DC7BF85}" type="presOf" srcId="{79497C80-1225-4FBB-B79C-D844D8CF3D1C}" destId="{924A4412-3BB5-4905-8C2A-78BAD3BA819F}" srcOrd="1" destOrd="0" presId="urn:microsoft.com/office/officeart/2005/8/layout/vProcess5"/>
    <dgm:cxn modelId="{9810B4C6-5622-47E1-8718-E445DC312EE6}" type="presOf" srcId="{D501D69E-3ABF-4293-A4AC-B0C617A929EC}" destId="{C9AE0091-9FCD-449B-BB7C-9421584ABE7F}" srcOrd="1" destOrd="0" presId="urn:microsoft.com/office/officeart/2005/8/layout/vProcess5"/>
    <dgm:cxn modelId="{0B6031CE-58DA-4222-96F0-6393F1A624BC}" type="presOf" srcId="{E25E9FAB-1FBA-4661-8D1C-B3FFD6CA889C}" destId="{377FE9B4-18FA-41C2-AF3D-CD304DFE871D}" srcOrd="0" destOrd="0" presId="urn:microsoft.com/office/officeart/2005/8/layout/vProcess5"/>
    <dgm:cxn modelId="{DB477CE5-45AB-4BC0-9E12-C0CAAF2BC445}" type="presOf" srcId="{7AAE9163-B7CE-4B30-BD07-FBB33DD2593C}" destId="{0157D745-0707-44AE-8B6C-1E8066B0082E}" srcOrd="0" destOrd="0" presId="urn:microsoft.com/office/officeart/2005/8/layout/vProcess5"/>
    <dgm:cxn modelId="{4F8CC4E7-EDB7-466E-B28B-14B6906E56A7}" type="presOf" srcId="{E622D424-6EB9-4D67-9540-4345078B2EAB}" destId="{EDE8DC41-D6D1-4683-AE87-353ECB470472}" srcOrd="0" destOrd="0" presId="urn:microsoft.com/office/officeart/2005/8/layout/vProcess5"/>
    <dgm:cxn modelId="{9C6F5AE8-0E2B-495D-8CA7-8295BB18021C}" type="presOf" srcId="{86FEEB41-CB1D-4EA8-8F8D-A8EE4CCB5127}" destId="{0E582579-4F85-4CE1-9F81-64D37E5B715E}" srcOrd="1" destOrd="0" presId="urn:microsoft.com/office/officeart/2005/8/layout/vProcess5"/>
    <dgm:cxn modelId="{CA1687F8-C2FA-43B3-ADFE-78E735168F20}" type="presOf" srcId="{79497C80-1225-4FBB-B79C-D844D8CF3D1C}" destId="{323F2F1E-9ADA-4811-AC87-B26F94ACC8AE}" srcOrd="0" destOrd="0" presId="urn:microsoft.com/office/officeart/2005/8/layout/vProcess5"/>
    <dgm:cxn modelId="{56F84BFE-BF7A-4BD9-8E79-41B247D37C6B}" type="presOf" srcId="{7AAE9163-B7CE-4B30-BD07-FBB33DD2593C}" destId="{324BCE23-E048-47D5-AF48-21459327EBB6}" srcOrd="1" destOrd="0" presId="urn:microsoft.com/office/officeart/2005/8/layout/vProcess5"/>
    <dgm:cxn modelId="{06C45587-4959-42C2-9CA9-57B9F98162C7}" type="presParOf" srcId="{377FE9B4-18FA-41C2-AF3D-CD304DFE871D}" destId="{A4644F64-A17D-4933-86D2-1BEBE26F15AC}" srcOrd="0" destOrd="0" presId="urn:microsoft.com/office/officeart/2005/8/layout/vProcess5"/>
    <dgm:cxn modelId="{08471DC0-7735-4F36-82F0-DC351BEEEA46}" type="presParOf" srcId="{377FE9B4-18FA-41C2-AF3D-CD304DFE871D}" destId="{323F2F1E-9ADA-4811-AC87-B26F94ACC8AE}" srcOrd="1" destOrd="0" presId="urn:microsoft.com/office/officeart/2005/8/layout/vProcess5"/>
    <dgm:cxn modelId="{4ECB156E-DB4C-4CA9-8230-006BEF883757}" type="presParOf" srcId="{377FE9B4-18FA-41C2-AF3D-CD304DFE871D}" destId="{F9A58058-BAB9-4636-83DA-58B1DEF6BA4B}" srcOrd="2" destOrd="0" presId="urn:microsoft.com/office/officeart/2005/8/layout/vProcess5"/>
    <dgm:cxn modelId="{B8C1419A-FEE0-4E14-B3CA-A503CB8F2728}" type="presParOf" srcId="{377FE9B4-18FA-41C2-AF3D-CD304DFE871D}" destId="{4205A2E2-C13D-45EC-93E8-71E0643C8A27}" srcOrd="3" destOrd="0" presId="urn:microsoft.com/office/officeart/2005/8/layout/vProcess5"/>
    <dgm:cxn modelId="{44C9B821-FFD0-44AE-A292-4C3F8D4D0E11}" type="presParOf" srcId="{377FE9B4-18FA-41C2-AF3D-CD304DFE871D}" destId="{99EC2481-76A0-4E0D-8B87-1D5AB716F4D1}" srcOrd="4" destOrd="0" presId="urn:microsoft.com/office/officeart/2005/8/layout/vProcess5"/>
    <dgm:cxn modelId="{C0B3CAF6-6755-48D4-9B4F-445198E3771D}" type="presParOf" srcId="{377FE9B4-18FA-41C2-AF3D-CD304DFE871D}" destId="{0157D745-0707-44AE-8B6C-1E8066B0082E}" srcOrd="5" destOrd="0" presId="urn:microsoft.com/office/officeart/2005/8/layout/vProcess5"/>
    <dgm:cxn modelId="{359BF0A2-8F63-42B7-8559-1CD6664F7F77}" type="presParOf" srcId="{377FE9B4-18FA-41C2-AF3D-CD304DFE871D}" destId="{90EF0B06-EBDD-4A59-81CD-D4A8E4608196}" srcOrd="6" destOrd="0" presId="urn:microsoft.com/office/officeart/2005/8/layout/vProcess5"/>
    <dgm:cxn modelId="{D8E8C03D-BD2C-4B11-BFAD-FA2C39776222}" type="presParOf" srcId="{377FE9B4-18FA-41C2-AF3D-CD304DFE871D}" destId="{A5807A79-6E5B-4B98-A4BC-1179383818B1}" srcOrd="7" destOrd="0" presId="urn:microsoft.com/office/officeart/2005/8/layout/vProcess5"/>
    <dgm:cxn modelId="{C6D61A34-A34E-4157-B600-4104ECA669E0}" type="presParOf" srcId="{377FE9B4-18FA-41C2-AF3D-CD304DFE871D}" destId="{EDE8DC41-D6D1-4683-AE87-353ECB470472}" srcOrd="8" destOrd="0" presId="urn:microsoft.com/office/officeart/2005/8/layout/vProcess5"/>
    <dgm:cxn modelId="{758F39FB-A336-44B3-808B-70BD2E652EBA}" type="presParOf" srcId="{377FE9B4-18FA-41C2-AF3D-CD304DFE871D}" destId="{8FC93A82-FED9-41E3-A18D-E5CD5C165411}" srcOrd="9" destOrd="0" presId="urn:microsoft.com/office/officeart/2005/8/layout/vProcess5"/>
    <dgm:cxn modelId="{103C5382-D6D6-4B81-923B-E45F57733792}" type="presParOf" srcId="{377FE9B4-18FA-41C2-AF3D-CD304DFE871D}" destId="{924A4412-3BB5-4905-8C2A-78BAD3BA819F}" srcOrd="10" destOrd="0" presId="urn:microsoft.com/office/officeart/2005/8/layout/vProcess5"/>
    <dgm:cxn modelId="{B4AC94CD-C4B4-46AE-B61B-BA8585AF54DE}" type="presParOf" srcId="{377FE9B4-18FA-41C2-AF3D-CD304DFE871D}" destId="{C9AE0091-9FCD-449B-BB7C-9421584ABE7F}" srcOrd="11" destOrd="0" presId="urn:microsoft.com/office/officeart/2005/8/layout/vProcess5"/>
    <dgm:cxn modelId="{2D7E2342-484F-494C-A98B-3B8DBD9A11FB}" type="presParOf" srcId="{377FE9B4-18FA-41C2-AF3D-CD304DFE871D}" destId="{0E582579-4F85-4CE1-9F81-64D37E5B715E}" srcOrd="12" destOrd="0" presId="urn:microsoft.com/office/officeart/2005/8/layout/vProcess5"/>
    <dgm:cxn modelId="{00415D15-4E4C-496A-AF6C-3EB77AFC6115}" type="presParOf" srcId="{377FE9B4-18FA-41C2-AF3D-CD304DFE871D}" destId="{3A0B56A2-6B29-4F28-A4D3-81DABA178DA5}" srcOrd="13" destOrd="0" presId="urn:microsoft.com/office/officeart/2005/8/layout/vProcess5"/>
    <dgm:cxn modelId="{6B9E3C00-070B-434D-9BE5-76A4C2253DD3}" type="presParOf" srcId="{377FE9B4-18FA-41C2-AF3D-CD304DFE871D}" destId="{324BCE23-E048-47D5-AF48-21459327EBB6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9191679-51A0-484C-B329-08E36FB5534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7B34B8-31B6-450E-8CCA-3898ED91145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Capacity Development- </a:t>
          </a:r>
          <a:r>
            <a:rPr lang="en-US"/>
            <a:t>Identify export ready SMEs, especially youth and women led businesses and support them to expand their operations</a:t>
          </a:r>
        </a:p>
      </dgm:t>
    </dgm:pt>
    <dgm:pt modelId="{7FFC6721-532E-4336-8949-E5FADA667EE5}" type="parTrans" cxnId="{307EF4AA-1704-4E2E-BFB3-BA52A6E0EB37}">
      <dgm:prSet/>
      <dgm:spPr/>
      <dgm:t>
        <a:bodyPr/>
        <a:lstStyle/>
        <a:p>
          <a:endParaRPr lang="en-US"/>
        </a:p>
      </dgm:t>
    </dgm:pt>
    <dgm:pt modelId="{0624CF08-FB01-4659-9DC1-A6D1E3B5A875}" type="sibTrans" cxnId="{307EF4AA-1704-4E2E-BFB3-BA52A6E0EB37}">
      <dgm:prSet/>
      <dgm:spPr/>
      <dgm:t>
        <a:bodyPr/>
        <a:lstStyle/>
        <a:p>
          <a:endParaRPr lang="en-US"/>
        </a:p>
      </dgm:t>
    </dgm:pt>
    <dgm:pt modelId="{FD2C7DE8-C68E-4560-8ED1-4B0494D25F5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Use of Government procurement as a tool of empowerment:</a:t>
          </a:r>
          <a:r>
            <a:rPr lang="en-US"/>
            <a:t> Government has to be intentional about SME development, especially women owned businesses -  empowerment through procurement – </a:t>
          </a:r>
        </a:p>
      </dgm:t>
    </dgm:pt>
    <dgm:pt modelId="{8554861A-F97B-4345-9D50-A476454FB06A}" type="parTrans" cxnId="{AA0CAFC2-BAC7-449B-B209-EDA215BAE08C}">
      <dgm:prSet/>
      <dgm:spPr/>
      <dgm:t>
        <a:bodyPr/>
        <a:lstStyle/>
        <a:p>
          <a:endParaRPr lang="en-US"/>
        </a:p>
      </dgm:t>
    </dgm:pt>
    <dgm:pt modelId="{C1177838-DBCC-4AD6-B558-1CBE50D44D98}" type="sibTrans" cxnId="{AA0CAFC2-BAC7-449B-B209-EDA215BAE08C}">
      <dgm:prSet/>
      <dgm:spPr/>
      <dgm:t>
        <a:bodyPr/>
        <a:lstStyle/>
        <a:p>
          <a:endParaRPr lang="en-US"/>
        </a:p>
      </dgm:t>
    </dgm:pt>
    <dgm:pt modelId="{7FD6585B-458E-4FDC-94AE-A37E956850A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Provide incentives to institutions that empower SMEs:</a:t>
          </a:r>
          <a:r>
            <a:rPr lang="en-US"/>
            <a:t> ie financial institutions</a:t>
          </a:r>
        </a:p>
      </dgm:t>
    </dgm:pt>
    <dgm:pt modelId="{29E0571A-DF32-4D71-8943-7E0BD0E79421}" type="parTrans" cxnId="{F6D00E8D-C393-4AD6-BF65-DA4B2E447180}">
      <dgm:prSet/>
      <dgm:spPr/>
      <dgm:t>
        <a:bodyPr/>
        <a:lstStyle/>
        <a:p>
          <a:endParaRPr lang="en-US"/>
        </a:p>
      </dgm:t>
    </dgm:pt>
    <dgm:pt modelId="{D5BA79D1-4FBE-4499-B067-F1F3E515C683}" type="sibTrans" cxnId="{F6D00E8D-C393-4AD6-BF65-DA4B2E447180}">
      <dgm:prSet/>
      <dgm:spPr/>
      <dgm:t>
        <a:bodyPr/>
        <a:lstStyle/>
        <a:p>
          <a:endParaRPr lang="en-US"/>
        </a:p>
      </dgm:t>
    </dgm:pt>
    <dgm:pt modelId="{6D56F621-258E-49F1-8523-9A3A7B67A86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Promote Business Linkages:</a:t>
          </a:r>
          <a:r>
            <a:rPr lang="en-US"/>
            <a:t> Women led businesses and large corporates that are already exporting – Singapore model</a:t>
          </a:r>
        </a:p>
      </dgm:t>
    </dgm:pt>
    <dgm:pt modelId="{0CB1DD91-2179-4744-94F3-AE57BD13C773}" type="parTrans" cxnId="{3EBE82B0-DF8D-4725-B6D8-D11F2708B5C4}">
      <dgm:prSet/>
      <dgm:spPr/>
      <dgm:t>
        <a:bodyPr/>
        <a:lstStyle/>
        <a:p>
          <a:endParaRPr lang="en-US"/>
        </a:p>
      </dgm:t>
    </dgm:pt>
    <dgm:pt modelId="{2627B645-038F-4336-99CE-A9C2B84089EC}" type="sibTrans" cxnId="{3EBE82B0-DF8D-4725-B6D8-D11F2708B5C4}">
      <dgm:prSet/>
      <dgm:spPr/>
      <dgm:t>
        <a:bodyPr/>
        <a:lstStyle/>
        <a:p>
          <a:endParaRPr lang="en-US"/>
        </a:p>
      </dgm:t>
    </dgm:pt>
    <dgm:pt modelId="{BF51DB4C-B63C-410E-A081-E2126FF6F63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Information dissemination:</a:t>
          </a:r>
          <a:r>
            <a:rPr lang="en-US"/>
            <a:t> Information on AfCFTA should be available to all – including border agencies.</a:t>
          </a:r>
        </a:p>
      </dgm:t>
    </dgm:pt>
    <dgm:pt modelId="{3687B4BA-1B32-4039-B12B-7283F458F842}" type="parTrans" cxnId="{746A144B-E2A8-4ABD-B370-F9D614FD16D8}">
      <dgm:prSet/>
      <dgm:spPr/>
      <dgm:t>
        <a:bodyPr/>
        <a:lstStyle/>
        <a:p>
          <a:endParaRPr lang="en-US"/>
        </a:p>
      </dgm:t>
    </dgm:pt>
    <dgm:pt modelId="{50D54D1A-EA52-490F-BABE-E0DEEFA5D77B}" type="sibTrans" cxnId="{746A144B-E2A8-4ABD-B370-F9D614FD16D8}">
      <dgm:prSet/>
      <dgm:spPr/>
      <dgm:t>
        <a:bodyPr/>
        <a:lstStyle/>
        <a:p>
          <a:endParaRPr lang="en-US"/>
        </a:p>
      </dgm:t>
    </dgm:pt>
    <dgm:pt modelId="{E949A537-96A6-4D94-ACF8-3A12A6E1FD48}" type="pres">
      <dgm:prSet presAssocID="{89191679-51A0-484C-B329-08E36FB55348}" presName="root" presStyleCnt="0">
        <dgm:presLayoutVars>
          <dgm:dir/>
          <dgm:resizeHandles val="exact"/>
        </dgm:presLayoutVars>
      </dgm:prSet>
      <dgm:spPr/>
    </dgm:pt>
    <dgm:pt modelId="{06070461-BD4C-4BAE-B43D-37AC57F1F204}" type="pres">
      <dgm:prSet presAssocID="{CC7B34B8-31B6-450E-8CCA-3898ED91145C}" presName="compNode" presStyleCnt="0"/>
      <dgm:spPr/>
    </dgm:pt>
    <dgm:pt modelId="{19784C6C-6DEE-489F-8C50-4A320630BBBE}" type="pres">
      <dgm:prSet presAssocID="{CC7B34B8-31B6-450E-8CCA-3898ED91145C}" presName="bgRect" presStyleLbl="bgShp" presStyleIdx="0" presStyleCnt="5"/>
      <dgm:spPr/>
    </dgm:pt>
    <dgm:pt modelId="{3032E150-A00F-493A-88D4-409076BE5B51}" type="pres">
      <dgm:prSet presAssocID="{CC7B34B8-31B6-450E-8CCA-3898ED91145C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0746AA97-23EE-4FE3-94A7-E8D13D4028A6}" type="pres">
      <dgm:prSet presAssocID="{CC7B34B8-31B6-450E-8CCA-3898ED91145C}" presName="spaceRect" presStyleCnt="0"/>
      <dgm:spPr/>
    </dgm:pt>
    <dgm:pt modelId="{BAC900BF-1CA9-4085-8D3C-F29B62FF5B7B}" type="pres">
      <dgm:prSet presAssocID="{CC7B34B8-31B6-450E-8CCA-3898ED91145C}" presName="parTx" presStyleLbl="revTx" presStyleIdx="0" presStyleCnt="5">
        <dgm:presLayoutVars>
          <dgm:chMax val="0"/>
          <dgm:chPref val="0"/>
        </dgm:presLayoutVars>
      </dgm:prSet>
      <dgm:spPr/>
    </dgm:pt>
    <dgm:pt modelId="{E53AAE24-D898-4153-819A-EE045EE225F1}" type="pres">
      <dgm:prSet presAssocID="{0624CF08-FB01-4659-9DC1-A6D1E3B5A875}" presName="sibTrans" presStyleCnt="0"/>
      <dgm:spPr/>
    </dgm:pt>
    <dgm:pt modelId="{079C4F7E-3F12-4DEC-9B6B-013D1FB27DD5}" type="pres">
      <dgm:prSet presAssocID="{FD2C7DE8-C68E-4560-8ED1-4B0494D25F5B}" presName="compNode" presStyleCnt="0"/>
      <dgm:spPr/>
    </dgm:pt>
    <dgm:pt modelId="{241C9E81-693A-4179-829C-C563B1295442}" type="pres">
      <dgm:prSet presAssocID="{FD2C7DE8-C68E-4560-8ED1-4B0494D25F5B}" presName="bgRect" presStyleLbl="bgShp" presStyleIdx="1" presStyleCnt="5"/>
      <dgm:spPr/>
    </dgm:pt>
    <dgm:pt modelId="{82939322-DEFE-4D35-8884-773C3D7E303E}" type="pres">
      <dgm:prSet presAssocID="{FD2C7DE8-C68E-4560-8ED1-4B0494D25F5B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6BEE9EDD-4A3D-44C7-B81F-9D84379AF6CF}" type="pres">
      <dgm:prSet presAssocID="{FD2C7DE8-C68E-4560-8ED1-4B0494D25F5B}" presName="spaceRect" presStyleCnt="0"/>
      <dgm:spPr/>
    </dgm:pt>
    <dgm:pt modelId="{399FE460-23DA-4EC5-AD6C-839D0BD931B3}" type="pres">
      <dgm:prSet presAssocID="{FD2C7DE8-C68E-4560-8ED1-4B0494D25F5B}" presName="parTx" presStyleLbl="revTx" presStyleIdx="1" presStyleCnt="5">
        <dgm:presLayoutVars>
          <dgm:chMax val="0"/>
          <dgm:chPref val="0"/>
        </dgm:presLayoutVars>
      </dgm:prSet>
      <dgm:spPr/>
    </dgm:pt>
    <dgm:pt modelId="{9D92BFA1-1A22-4DAD-BDB3-EC4866DE69EC}" type="pres">
      <dgm:prSet presAssocID="{C1177838-DBCC-4AD6-B558-1CBE50D44D98}" presName="sibTrans" presStyleCnt="0"/>
      <dgm:spPr/>
    </dgm:pt>
    <dgm:pt modelId="{F48079AC-2FEA-4829-86F8-38919B68DB87}" type="pres">
      <dgm:prSet presAssocID="{7FD6585B-458E-4FDC-94AE-A37E956850A1}" presName="compNode" presStyleCnt="0"/>
      <dgm:spPr/>
    </dgm:pt>
    <dgm:pt modelId="{1D9BDE29-D6F2-469B-8F9B-CA537B628984}" type="pres">
      <dgm:prSet presAssocID="{7FD6585B-458E-4FDC-94AE-A37E956850A1}" presName="bgRect" presStyleLbl="bgShp" presStyleIdx="2" presStyleCnt="5"/>
      <dgm:spPr/>
    </dgm:pt>
    <dgm:pt modelId="{F325C638-AD4F-42AA-A834-8BF34B3C1038}" type="pres">
      <dgm:prSet presAssocID="{7FD6585B-458E-4FDC-94AE-A37E956850A1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choolhouse"/>
        </a:ext>
      </dgm:extLst>
    </dgm:pt>
    <dgm:pt modelId="{ADD5A10F-03DB-40BF-894D-6D0C595608BC}" type="pres">
      <dgm:prSet presAssocID="{7FD6585B-458E-4FDC-94AE-A37E956850A1}" presName="spaceRect" presStyleCnt="0"/>
      <dgm:spPr/>
    </dgm:pt>
    <dgm:pt modelId="{C14565F0-43F7-4DB8-A565-E8FDEDC45D2C}" type="pres">
      <dgm:prSet presAssocID="{7FD6585B-458E-4FDC-94AE-A37E956850A1}" presName="parTx" presStyleLbl="revTx" presStyleIdx="2" presStyleCnt="5">
        <dgm:presLayoutVars>
          <dgm:chMax val="0"/>
          <dgm:chPref val="0"/>
        </dgm:presLayoutVars>
      </dgm:prSet>
      <dgm:spPr/>
    </dgm:pt>
    <dgm:pt modelId="{86BE2FBC-B90C-4984-A8D0-E427F6EA4E01}" type="pres">
      <dgm:prSet presAssocID="{D5BA79D1-4FBE-4499-B067-F1F3E515C683}" presName="sibTrans" presStyleCnt="0"/>
      <dgm:spPr/>
    </dgm:pt>
    <dgm:pt modelId="{3CFF2B88-40D2-4C98-A0A3-1BE147B34355}" type="pres">
      <dgm:prSet presAssocID="{6D56F621-258E-49F1-8523-9A3A7B67A861}" presName="compNode" presStyleCnt="0"/>
      <dgm:spPr/>
    </dgm:pt>
    <dgm:pt modelId="{3C03F01E-BF70-4905-8906-79562141A92D}" type="pres">
      <dgm:prSet presAssocID="{6D56F621-258E-49F1-8523-9A3A7B67A861}" presName="bgRect" presStyleLbl="bgShp" presStyleIdx="3" presStyleCnt="5"/>
      <dgm:spPr/>
    </dgm:pt>
    <dgm:pt modelId="{4D0E406A-11DF-426A-A82A-673277CCED78}" type="pres">
      <dgm:prSet presAssocID="{6D56F621-258E-49F1-8523-9A3A7B67A861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iosk"/>
        </a:ext>
      </dgm:extLst>
    </dgm:pt>
    <dgm:pt modelId="{68F3C75C-C821-4AFA-92BE-53424E68F8D3}" type="pres">
      <dgm:prSet presAssocID="{6D56F621-258E-49F1-8523-9A3A7B67A861}" presName="spaceRect" presStyleCnt="0"/>
      <dgm:spPr/>
    </dgm:pt>
    <dgm:pt modelId="{FCFE7F00-A513-40F4-95E6-F5ED79F27BBF}" type="pres">
      <dgm:prSet presAssocID="{6D56F621-258E-49F1-8523-9A3A7B67A861}" presName="parTx" presStyleLbl="revTx" presStyleIdx="3" presStyleCnt="5">
        <dgm:presLayoutVars>
          <dgm:chMax val="0"/>
          <dgm:chPref val="0"/>
        </dgm:presLayoutVars>
      </dgm:prSet>
      <dgm:spPr/>
    </dgm:pt>
    <dgm:pt modelId="{39431242-09B9-4750-BE48-B21A3DBB0435}" type="pres">
      <dgm:prSet presAssocID="{2627B645-038F-4336-99CE-A9C2B84089EC}" presName="sibTrans" presStyleCnt="0"/>
      <dgm:spPr/>
    </dgm:pt>
    <dgm:pt modelId="{C955306D-7F46-47DF-85CF-A6DFAE4FB390}" type="pres">
      <dgm:prSet presAssocID="{BF51DB4C-B63C-410E-A081-E2126FF6F63A}" presName="compNode" presStyleCnt="0"/>
      <dgm:spPr/>
    </dgm:pt>
    <dgm:pt modelId="{D750C4A9-5704-4681-A9C4-8513667AEF11}" type="pres">
      <dgm:prSet presAssocID="{BF51DB4C-B63C-410E-A081-E2126FF6F63A}" presName="bgRect" presStyleLbl="bgShp" presStyleIdx="4" presStyleCnt="5"/>
      <dgm:spPr/>
    </dgm:pt>
    <dgm:pt modelId="{4859FCFC-F158-4049-B418-636F669808A1}" type="pres">
      <dgm:prSet presAssocID="{BF51DB4C-B63C-410E-A081-E2126FF6F63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ting"/>
        </a:ext>
      </dgm:extLst>
    </dgm:pt>
    <dgm:pt modelId="{B6A09DE9-A579-4FA5-8F06-CF56586A1C4D}" type="pres">
      <dgm:prSet presAssocID="{BF51DB4C-B63C-410E-A081-E2126FF6F63A}" presName="spaceRect" presStyleCnt="0"/>
      <dgm:spPr/>
    </dgm:pt>
    <dgm:pt modelId="{6EF61FD4-2B8F-4ABB-BAED-4D17F77EDCEF}" type="pres">
      <dgm:prSet presAssocID="{BF51DB4C-B63C-410E-A081-E2126FF6F63A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99799104-692B-4666-A56B-0D19AFC6FB1C}" type="presOf" srcId="{7FD6585B-458E-4FDC-94AE-A37E956850A1}" destId="{C14565F0-43F7-4DB8-A565-E8FDEDC45D2C}" srcOrd="0" destOrd="0" presId="urn:microsoft.com/office/officeart/2018/2/layout/IconVerticalSolidList"/>
    <dgm:cxn modelId="{03156B22-E2F7-49A0-9B51-24BECFC4F692}" type="presOf" srcId="{89191679-51A0-484C-B329-08E36FB55348}" destId="{E949A537-96A6-4D94-ACF8-3A12A6E1FD48}" srcOrd="0" destOrd="0" presId="urn:microsoft.com/office/officeart/2018/2/layout/IconVerticalSolidList"/>
    <dgm:cxn modelId="{746A144B-E2A8-4ABD-B370-F9D614FD16D8}" srcId="{89191679-51A0-484C-B329-08E36FB55348}" destId="{BF51DB4C-B63C-410E-A081-E2126FF6F63A}" srcOrd="4" destOrd="0" parTransId="{3687B4BA-1B32-4039-B12B-7283F458F842}" sibTransId="{50D54D1A-EA52-490F-BABE-E0DEEFA5D77B}"/>
    <dgm:cxn modelId="{F6D00E8D-C393-4AD6-BF65-DA4B2E447180}" srcId="{89191679-51A0-484C-B329-08E36FB55348}" destId="{7FD6585B-458E-4FDC-94AE-A37E956850A1}" srcOrd="2" destOrd="0" parTransId="{29E0571A-DF32-4D71-8943-7E0BD0E79421}" sibTransId="{D5BA79D1-4FBE-4499-B067-F1F3E515C683}"/>
    <dgm:cxn modelId="{307EF4AA-1704-4E2E-BFB3-BA52A6E0EB37}" srcId="{89191679-51A0-484C-B329-08E36FB55348}" destId="{CC7B34B8-31B6-450E-8CCA-3898ED91145C}" srcOrd="0" destOrd="0" parTransId="{7FFC6721-532E-4336-8949-E5FADA667EE5}" sibTransId="{0624CF08-FB01-4659-9DC1-A6D1E3B5A875}"/>
    <dgm:cxn modelId="{3EBE82B0-DF8D-4725-B6D8-D11F2708B5C4}" srcId="{89191679-51A0-484C-B329-08E36FB55348}" destId="{6D56F621-258E-49F1-8523-9A3A7B67A861}" srcOrd="3" destOrd="0" parTransId="{0CB1DD91-2179-4744-94F3-AE57BD13C773}" sibTransId="{2627B645-038F-4336-99CE-A9C2B84089EC}"/>
    <dgm:cxn modelId="{DF0968B3-C799-489E-B2B2-7444A2CDD8B9}" type="presOf" srcId="{6D56F621-258E-49F1-8523-9A3A7B67A861}" destId="{FCFE7F00-A513-40F4-95E6-F5ED79F27BBF}" srcOrd="0" destOrd="0" presId="urn:microsoft.com/office/officeart/2018/2/layout/IconVerticalSolidList"/>
    <dgm:cxn modelId="{5C066ABA-879F-4B99-9FED-D43E3076BBFE}" type="presOf" srcId="{FD2C7DE8-C68E-4560-8ED1-4B0494D25F5B}" destId="{399FE460-23DA-4EC5-AD6C-839D0BD931B3}" srcOrd="0" destOrd="0" presId="urn:microsoft.com/office/officeart/2018/2/layout/IconVerticalSolidList"/>
    <dgm:cxn modelId="{C680E0BA-81BD-4299-BDD3-307C65100C57}" type="presOf" srcId="{CC7B34B8-31B6-450E-8CCA-3898ED91145C}" destId="{BAC900BF-1CA9-4085-8D3C-F29B62FF5B7B}" srcOrd="0" destOrd="0" presId="urn:microsoft.com/office/officeart/2018/2/layout/IconVerticalSolidList"/>
    <dgm:cxn modelId="{66B1AAC1-E305-485F-AEE6-EC38E0FEC9CF}" type="presOf" srcId="{BF51DB4C-B63C-410E-A081-E2126FF6F63A}" destId="{6EF61FD4-2B8F-4ABB-BAED-4D17F77EDCEF}" srcOrd="0" destOrd="0" presId="urn:microsoft.com/office/officeart/2018/2/layout/IconVerticalSolidList"/>
    <dgm:cxn modelId="{AA0CAFC2-BAC7-449B-B209-EDA215BAE08C}" srcId="{89191679-51A0-484C-B329-08E36FB55348}" destId="{FD2C7DE8-C68E-4560-8ED1-4B0494D25F5B}" srcOrd="1" destOrd="0" parTransId="{8554861A-F97B-4345-9D50-A476454FB06A}" sibTransId="{C1177838-DBCC-4AD6-B558-1CBE50D44D98}"/>
    <dgm:cxn modelId="{802671AC-1EF2-4AE7-9528-A7849428F117}" type="presParOf" srcId="{E949A537-96A6-4D94-ACF8-3A12A6E1FD48}" destId="{06070461-BD4C-4BAE-B43D-37AC57F1F204}" srcOrd="0" destOrd="0" presId="urn:microsoft.com/office/officeart/2018/2/layout/IconVerticalSolidList"/>
    <dgm:cxn modelId="{8D6F9FD8-CCDF-43DF-AD1F-629DD752691E}" type="presParOf" srcId="{06070461-BD4C-4BAE-B43D-37AC57F1F204}" destId="{19784C6C-6DEE-489F-8C50-4A320630BBBE}" srcOrd="0" destOrd="0" presId="urn:microsoft.com/office/officeart/2018/2/layout/IconVerticalSolidList"/>
    <dgm:cxn modelId="{31001480-7E0D-48EA-94EB-0740C6FE3C25}" type="presParOf" srcId="{06070461-BD4C-4BAE-B43D-37AC57F1F204}" destId="{3032E150-A00F-493A-88D4-409076BE5B51}" srcOrd="1" destOrd="0" presId="urn:microsoft.com/office/officeart/2018/2/layout/IconVerticalSolidList"/>
    <dgm:cxn modelId="{7CEAE2A2-94ED-4922-A6DD-CC0B447898A0}" type="presParOf" srcId="{06070461-BD4C-4BAE-B43D-37AC57F1F204}" destId="{0746AA97-23EE-4FE3-94A7-E8D13D4028A6}" srcOrd="2" destOrd="0" presId="urn:microsoft.com/office/officeart/2018/2/layout/IconVerticalSolidList"/>
    <dgm:cxn modelId="{EA5AACA5-D86D-4AC8-B961-EC46FE10E041}" type="presParOf" srcId="{06070461-BD4C-4BAE-B43D-37AC57F1F204}" destId="{BAC900BF-1CA9-4085-8D3C-F29B62FF5B7B}" srcOrd="3" destOrd="0" presId="urn:microsoft.com/office/officeart/2018/2/layout/IconVerticalSolidList"/>
    <dgm:cxn modelId="{5CD848F4-326C-42D8-A44B-7D17E4DAF6AD}" type="presParOf" srcId="{E949A537-96A6-4D94-ACF8-3A12A6E1FD48}" destId="{E53AAE24-D898-4153-819A-EE045EE225F1}" srcOrd="1" destOrd="0" presId="urn:microsoft.com/office/officeart/2018/2/layout/IconVerticalSolidList"/>
    <dgm:cxn modelId="{2EC0E480-B373-4104-90FB-FC6E17119C0F}" type="presParOf" srcId="{E949A537-96A6-4D94-ACF8-3A12A6E1FD48}" destId="{079C4F7E-3F12-4DEC-9B6B-013D1FB27DD5}" srcOrd="2" destOrd="0" presId="urn:microsoft.com/office/officeart/2018/2/layout/IconVerticalSolidList"/>
    <dgm:cxn modelId="{A3DB2E05-4D8E-4CCC-8075-B97A5A16EA0D}" type="presParOf" srcId="{079C4F7E-3F12-4DEC-9B6B-013D1FB27DD5}" destId="{241C9E81-693A-4179-829C-C563B1295442}" srcOrd="0" destOrd="0" presId="urn:microsoft.com/office/officeart/2018/2/layout/IconVerticalSolidList"/>
    <dgm:cxn modelId="{C5AFD281-C090-4AAE-AD1B-0F9184FA3DB2}" type="presParOf" srcId="{079C4F7E-3F12-4DEC-9B6B-013D1FB27DD5}" destId="{82939322-DEFE-4D35-8884-773C3D7E303E}" srcOrd="1" destOrd="0" presId="urn:microsoft.com/office/officeart/2018/2/layout/IconVerticalSolidList"/>
    <dgm:cxn modelId="{5D2AA96F-5368-4E2A-A356-93DE3A767147}" type="presParOf" srcId="{079C4F7E-3F12-4DEC-9B6B-013D1FB27DD5}" destId="{6BEE9EDD-4A3D-44C7-B81F-9D84379AF6CF}" srcOrd="2" destOrd="0" presId="urn:microsoft.com/office/officeart/2018/2/layout/IconVerticalSolidList"/>
    <dgm:cxn modelId="{89F68788-3009-47C0-B124-44DE3BC1B39D}" type="presParOf" srcId="{079C4F7E-3F12-4DEC-9B6B-013D1FB27DD5}" destId="{399FE460-23DA-4EC5-AD6C-839D0BD931B3}" srcOrd="3" destOrd="0" presId="urn:microsoft.com/office/officeart/2018/2/layout/IconVerticalSolidList"/>
    <dgm:cxn modelId="{E1A20468-8B4B-4A5A-9FDE-56775AEBE8B5}" type="presParOf" srcId="{E949A537-96A6-4D94-ACF8-3A12A6E1FD48}" destId="{9D92BFA1-1A22-4DAD-BDB3-EC4866DE69EC}" srcOrd="3" destOrd="0" presId="urn:microsoft.com/office/officeart/2018/2/layout/IconVerticalSolidList"/>
    <dgm:cxn modelId="{74E379DC-5DF0-4FE4-A39C-C40CB6092848}" type="presParOf" srcId="{E949A537-96A6-4D94-ACF8-3A12A6E1FD48}" destId="{F48079AC-2FEA-4829-86F8-38919B68DB87}" srcOrd="4" destOrd="0" presId="urn:microsoft.com/office/officeart/2018/2/layout/IconVerticalSolidList"/>
    <dgm:cxn modelId="{E525CFF8-5850-413E-8EE6-BE058F1CF0CB}" type="presParOf" srcId="{F48079AC-2FEA-4829-86F8-38919B68DB87}" destId="{1D9BDE29-D6F2-469B-8F9B-CA537B628984}" srcOrd="0" destOrd="0" presId="urn:microsoft.com/office/officeart/2018/2/layout/IconVerticalSolidList"/>
    <dgm:cxn modelId="{378738A8-B729-47E6-A452-C660BBE22AD9}" type="presParOf" srcId="{F48079AC-2FEA-4829-86F8-38919B68DB87}" destId="{F325C638-AD4F-42AA-A834-8BF34B3C1038}" srcOrd="1" destOrd="0" presId="urn:microsoft.com/office/officeart/2018/2/layout/IconVerticalSolidList"/>
    <dgm:cxn modelId="{116D38E4-0943-4455-B3B1-9AA98A8DE7EA}" type="presParOf" srcId="{F48079AC-2FEA-4829-86F8-38919B68DB87}" destId="{ADD5A10F-03DB-40BF-894D-6D0C595608BC}" srcOrd="2" destOrd="0" presId="urn:microsoft.com/office/officeart/2018/2/layout/IconVerticalSolidList"/>
    <dgm:cxn modelId="{6D339F8B-BC34-4497-9EB0-E6F7FAC49076}" type="presParOf" srcId="{F48079AC-2FEA-4829-86F8-38919B68DB87}" destId="{C14565F0-43F7-4DB8-A565-E8FDEDC45D2C}" srcOrd="3" destOrd="0" presId="urn:microsoft.com/office/officeart/2018/2/layout/IconVerticalSolidList"/>
    <dgm:cxn modelId="{BDEECD49-A793-48D0-8A5C-92DD81AFF4B9}" type="presParOf" srcId="{E949A537-96A6-4D94-ACF8-3A12A6E1FD48}" destId="{86BE2FBC-B90C-4984-A8D0-E427F6EA4E01}" srcOrd="5" destOrd="0" presId="urn:microsoft.com/office/officeart/2018/2/layout/IconVerticalSolidList"/>
    <dgm:cxn modelId="{F5411072-4905-40D6-9D53-08C1B22A5967}" type="presParOf" srcId="{E949A537-96A6-4D94-ACF8-3A12A6E1FD48}" destId="{3CFF2B88-40D2-4C98-A0A3-1BE147B34355}" srcOrd="6" destOrd="0" presId="urn:microsoft.com/office/officeart/2018/2/layout/IconVerticalSolidList"/>
    <dgm:cxn modelId="{8DC4A87E-A6CB-4CFC-B856-0B16B467C655}" type="presParOf" srcId="{3CFF2B88-40D2-4C98-A0A3-1BE147B34355}" destId="{3C03F01E-BF70-4905-8906-79562141A92D}" srcOrd="0" destOrd="0" presId="urn:microsoft.com/office/officeart/2018/2/layout/IconVerticalSolidList"/>
    <dgm:cxn modelId="{FCAEA6CA-F1EC-4CA7-B1FB-0DC9D7D60658}" type="presParOf" srcId="{3CFF2B88-40D2-4C98-A0A3-1BE147B34355}" destId="{4D0E406A-11DF-426A-A82A-673277CCED78}" srcOrd="1" destOrd="0" presId="urn:microsoft.com/office/officeart/2018/2/layout/IconVerticalSolidList"/>
    <dgm:cxn modelId="{001A1211-E0E9-42FA-A12B-DF6F9B6E16CF}" type="presParOf" srcId="{3CFF2B88-40D2-4C98-A0A3-1BE147B34355}" destId="{68F3C75C-C821-4AFA-92BE-53424E68F8D3}" srcOrd="2" destOrd="0" presId="urn:microsoft.com/office/officeart/2018/2/layout/IconVerticalSolidList"/>
    <dgm:cxn modelId="{54C0AE4A-1B7B-423C-993C-CFA697ABE022}" type="presParOf" srcId="{3CFF2B88-40D2-4C98-A0A3-1BE147B34355}" destId="{FCFE7F00-A513-40F4-95E6-F5ED79F27BBF}" srcOrd="3" destOrd="0" presId="urn:microsoft.com/office/officeart/2018/2/layout/IconVerticalSolidList"/>
    <dgm:cxn modelId="{7725B6F1-904B-4614-8245-26F24FA5D02B}" type="presParOf" srcId="{E949A537-96A6-4D94-ACF8-3A12A6E1FD48}" destId="{39431242-09B9-4750-BE48-B21A3DBB0435}" srcOrd="7" destOrd="0" presId="urn:microsoft.com/office/officeart/2018/2/layout/IconVerticalSolidList"/>
    <dgm:cxn modelId="{7DB38244-A857-40FF-916B-CD6245BC6B93}" type="presParOf" srcId="{E949A537-96A6-4D94-ACF8-3A12A6E1FD48}" destId="{C955306D-7F46-47DF-85CF-A6DFAE4FB390}" srcOrd="8" destOrd="0" presId="urn:microsoft.com/office/officeart/2018/2/layout/IconVerticalSolidList"/>
    <dgm:cxn modelId="{4D3957F3-FB46-45AD-8951-933CF43ADE83}" type="presParOf" srcId="{C955306D-7F46-47DF-85CF-A6DFAE4FB390}" destId="{D750C4A9-5704-4681-A9C4-8513667AEF11}" srcOrd="0" destOrd="0" presId="urn:microsoft.com/office/officeart/2018/2/layout/IconVerticalSolidList"/>
    <dgm:cxn modelId="{72AEA7D0-2824-4CD0-B150-FBB88663EEDF}" type="presParOf" srcId="{C955306D-7F46-47DF-85CF-A6DFAE4FB390}" destId="{4859FCFC-F158-4049-B418-636F669808A1}" srcOrd="1" destOrd="0" presId="urn:microsoft.com/office/officeart/2018/2/layout/IconVerticalSolidList"/>
    <dgm:cxn modelId="{87279CEE-ED4B-44A4-B383-E5F5AA81F600}" type="presParOf" srcId="{C955306D-7F46-47DF-85CF-A6DFAE4FB390}" destId="{B6A09DE9-A579-4FA5-8F06-CF56586A1C4D}" srcOrd="2" destOrd="0" presId="urn:microsoft.com/office/officeart/2018/2/layout/IconVerticalSolidList"/>
    <dgm:cxn modelId="{5D527932-4128-4C00-8195-31AB3192CED2}" type="presParOf" srcId="{C955306D-7F46-47DF-85CF-A6DFAE4FB390}" destId="{6EF61FD4-2B8F-4ABB-BAED-4D17F77EDCE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E2AFDC-314F-463B-9D14-BB82B398144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B269B8-62BA-41E9-B31F-FAEBDD236BC3}">
      <dgm:prSet/>
      <dgm:spPr/>
      <dgm:t>
        <a:bodyPr/>
        <a:lstStyle/>
        <a:p>
          <a:r>
            <a:rPr lang="en-US" b="1" i="1"/>
            <a:t>Introduction and objective</a:t>
          </a:r>
          <a:endParaRPr lang="en-US"/>
        </a:p>
      </dgm:t>
    </dgm:pt>
    <dgm:pt modelId="{B6158F28-E82E-425F-9F91-EB28FF8B86ED}" type="parTrans" cxnId="{D2B881F5-5E9F-406E-BE39-6608ADCAF6B3}">
      <dgm:prSet/>
      <dgm:spPr/>
      <dgm:t>
        <a:bodyPr/>
        <a:lstStyle/>
        <a:p>
          <a:endParaRPr lang="en-US"/>
        </a:p>
      </dgm:t>
    </dgm:pt>
    <dgm:pt modelId="{5EF290E5-A44D-462E-BAD5-37606E11AE22}" type="sibTrans" cxnId="{D2B881F5-5E9F-406E-BE39-6608ADCAF6B3}">
      <dgm:prSet/>
      <dgm:spPr/>
      <dgm:t>
        <a:bodyPr/>
        <a:lstStyle/>
        <a:p>
          <a:endParaRPr lang="en-US"/>
        </a:p>
      </dgm:t>
    </dgm:pt>
    <dgm:pt modelId="{362916C0-4C54-44FA-BD4C-4811FB51F4FE}">
      <dgm:prSet/>
      <dgm:spPr/>
      <dgm:t>
        <a:bodyPr/>
        <a:lstStyle/>
        <a:p>
          <a:r>
            <a:rPr lang="en-US" dirty="0"/>
            <a:t>The purpose is to equip participants with knowledge on the  available markets in the region and on the continent</a:t>
          </a:r>
        </a:p>
      </dgm:t>
    </dgm:pt>
    <dgm:pt modelId="{AB5657A2-3F19-4FCE-A2D5-B13DAADD0423}" type="parTrans" cxnId="{270D5448-6A4B-4331-BB9D-33E4C4A6F70C}">
      <dgm:prSet/>
      <dgm:spPr/>
      <dgm:t>
        <a:bodyPr/>
        <a:lstStyle/>
        <a:p>
          <a:endParaRPr lang="en-US"/>
        </a:p>
      </dgm:t>
    </dgm:pt>
    <dgm:pt modelId="{AD45A5D5-C424-4494-89CC-B6209881A710}" type="sibTrans" cxnId="{270D5448-6A4B-4331-BB9D-33E4C4A6F70C}">
      <dgm:prSet/>
      <dgm:spPr/>
      <dgm:t>
        <a:bodyPr/>
        <a:lstStyle/>
        <a:p>
          <a:endParaRPr lang="en-US"/>
        </a:p>
      </dgm:t>
    </dgm:pt>
    <dgm:pt modelId="{484D8891-72A1-4E9C-A0AF-6C3065D45D07}">
      <dgm:prSet/>
      <dgm:spPr/>
      <dgm:t>
        <a:bodyPr/>
        <a:lstStyle/>
        <a:p>
          <a:r>
            <a:rPr lang="en-US"/>
            <a:t>It is to examine how the SADC FTA, the Tripartite FTA and the AfCFTA interact and what this means for regional integration in Africa, especially for SMEs and women entrepreneurs</a:t>
          </a:r>
        </a:p>
      </dgm:t>
    </dgm:pt>
    <dgm:pt modelId="{F284927A-EA3A-401C-941F-F40F508D1FAC}" type="parTrans" cxnId="{EED69E51-A6B3-48B3-9413-6C1C86B34D71}">
      <dgm:prSet/>
      <dgm:spPr/>
      <dgm:t>
        <a:bodyPr/>
        <a:lstStyle/>
        <a:p>
          <a:endParaRPr lang="en-US"/>
        </a:p>
      </dgm:t>
    </dgm:pt>
    <dgm:pt modelId="{8A4E3BA8-EC00-4FD2-9CB6-F6100E952184}" type="sibTrans" cxnId="{EED69E51-A6B3-48B3-9413-6C1C86B34D71}">
      <dgm:prSet/>
      <dgm:spPr/>
      <dgm:t>
        <a:bodyPr/>
        <a:lstStyle/>
        <a:p>
          <a:endParaRPr lang="en-US"/>
        </a:p>
      </dgm:t>
    </dgm:pt>
    <dgm:pt modelId="{CD5EA4DE-B6BC-45FB-A3AD-68E568D3C52D}">
      <dgm:prSet/>
      <dgm:spPr/>
      <dgm:t>
        <a:bodyPr/>
        <a:lstStyle/>
        <a:p>
          <a:r>
            <a:rPr lang="en-US"/>
            <a:t>It is to highlight the challenges businesses face as they conduct businesses across borders</a:t>
          </a:r>
        </a:p>
      </dgm:t>
    </dgm:pt>
    <dgm:pt modelId="{12E52C03-7826-42DC-9CFF-12063128F656}" type="parTrans" cxnId="{DC5D7A08-42A0-4FC7-8373-9C7F92E9198E}">
      <dgm:prSet/>
      <dgm:spPr/>
      <dgm:t>
        <a:bodyPr/>
        <a:lstStyle/>
        <a:p>
          <a:endParaRPr lang="en-US"/>
        </a:p>
      </dgm:t>
    </dgm:pt>
    <dgm:pt modelId="{4A690735-DEE3-4BF8-9B4E-9DF156EF5BE2}" type="sibTrans" cxnId="{DC5D7A08-42A0-4FC7-8373-9C7F92E9198E}">
      <dgm:prSet/>
      <dgm:spPr/>
      <dgm:t>
        <a:bodyPr/>
        <a:lstStyle/>
        <a:p>
          <a:endParaRPr lang="en-US"/>
        </a:p>
      </dgm:t>
    </dgm:pt>
    <dgm:pt modelId="{47172012-2F14-4637-BAA3-07A4F2763A56}">
      <dgm:prSet/>
      <dgm:spPr/>
      <dgm:t>
        <a:bodyPr/>
        <a:lstStyle/>
        <a:p>
          <a:r>
            <a:rPr lang="en-US"/>
            <a:t>It will also make the case for Africa to integrate</a:t>
          </a:r>
        </a:p>
      </dgm:t>
    </dgm:pt>
    <dgm:pt modelId="{C402BF67-6630-46CC-A1B6-EAF5111B6892}" type="parTrans" cxnId="{DBD93B63-6498-4D97-A847-503420C407FF}">
      <dgm:prSet/>
      <dgm:spPr/>
      <dgm:t>
        <a:bodyPr/>
        <a:lstStyle/>
        <a:p>
          <a:endParaRPr lang="en-US"/>
        </a:p>
      </dgm:t>
    </dgm:pt>
    <dgm:pt modelId="{AE495D37-4E18-482C-973C-3AC60BA88D10}" type="sibTrans" cxnId="{DBD93B63-6498-4D97-A847-503420C407FF}">
      <dgm:prSet/>
      <dgm:spPr/>
      <dgm:t>
        <a:bodyPr/>
        <a:lstStyle/>
        <a:p>
          <a:endParaRPr lang="en-US"/>
        </a:p>
      </dgm:t>
    </dgm:pt>
    <dgm:pt modelId="{8E1E63F6-9C26-432E-B469-558A3B038E66}">
      <dgm:prSet/>
      <dgm:spPr/>
      <dgm:t>
        <a:bodyPr/>
        <a:lstStyle/>
        <a:p>
          <a:r>
            <a:rPr lang="en-US"/>
            <a:t>The presentation will briefly cover an overview of each FTA, number of countries participating, complementarities and differences</a:t>
          </a:r>
        </a:p>
      </dgm:t>
    </dgm:pt>
    <dgm:pt modelId="{13F4B460-EFFA-47B1-AE00-611F35A19E31}" type="parTrans" cxnId="{63CB8147-89BF-4DEF-B46B-00420E50E7CC}">
      <dgm:prSet/>
      <dgm:spPr/>
      <dgm:t>
        <a:bodyPr/>
        <a:lstStyle/>
        <a:p>
          <a:endParaRPr lang="en-US"/>
        </a:p>
      </dgm:t>
    </dgm:pt>
    <dgm:pt modelId="{07A36E87-963F-49E5-9C4E-17A79518FC32}" type="sibTrans" cxnId="{63CB8147-89BF-4DEF-B46B-00420E50E7CC}">
      <dgm:prSet/>
      <dgm:spPr/>
      <dgm:t>
        <a:bodyPr/>
        <a:lstStyle/>
        <a:p>
          <a:endParaRPr lang="en-US"/>
        </a:p>
      </dgm:t>
    </dgm:pt>
    <dgm:pt modelId="{4ADB5968-9DDF-45EC-9503-EB353DDEF123}" type="pres">
      <dgm:prSet presAssocID="{79E2AFDC-314F-463B-9D14-BB82B3981442}" presName="diagram" presStyleCnt="0">
        <dgm:presLayoutVars>
          <dgm:dir/>
          <dgm:resizeHandles val="exact"/>
        </dgm:presLayoutVars>
      </dgm:prSet>
      <dgm:spPr/>
    </dgm:pt>
    <dgm:pt modelId="{73350875-C982-4969-A438-9DB3312246D9}" type="pres">
      <dgm:prSet presAssocID="{8DB269B8-62BA-41E9-B31F-FAEBDD236BC3}" presName="node" presStyleLbl="node1" presStyleIdx="0" presStyleCnt="1">
        <dgm:presLayoutVars>
          <dgm:bulletEnabled val="1"/>
        </dgm:presLayoutVars>
      </dgm:prSet>
      <dgm:spPr/>
    </dgm:pt>
  </dgm:ptLst>
  <dgm:cxnLst>
    <dgm:cxn modelId="{DC5D7A08-42A0-4FC7-8373-9C7F92E9198E}" srcId="{8DB269B8-62BA-41E9-B31F-FAEBDD236BC3}" destId="{CD5EA4DE-B6BC-45FB-A3AD-68E568D3C52D}" srcOrd="2" destOrd="0" parTransId="{12E52C03-7826-42DC-9CFF-12063128F656}" sibTransId="{4A690735-DEE3-4BF8-9B4E-9DF156EF5BE2}"/>
    <dgm:cxn modelId="{D0D4D31D-168D-40DC-81ED-127B46F3A43D}" type="presOf" srcId="{8E1E63F6-9C26-432E-B469-558A3B038E66}" destId="{73350875-C982-4969-A438-9DB3312246D9}" srcOrd="0" destOrd="5" presId="urn:microsoft.com/office/officeart/2005/8/layout/default"/>
    <dgm:cxn modelId="{26BBC03C-7F1F-493A-9329-BDE8B8947A87}" type="presOf" srcId="{362916C0-4C54-44FA-BD4C-4811FB51F4FE}" destId="{73350875-C982-4969-A438-9DB3312246D9}" srcOrd="0" destOrd="1" presId="urn:microsoft.com/office/officeart/2005/8/layout/default"/>
    <dgm:cxn modelId="{DBD93B63-6498-4D97-A847-503420C407FF}" srcId="{8DB269B8-62BA-41E9-B31F-FAEBDD236BC3}" destId="{47172012-2F14-4637-BAA3-07A4F2763A56}" srcOrd="3" destOrd="0" parTransId="{C402BF67-6630-46CC-A1B6-EAF5111B6892}" sibTransId="{AE495D37-4E18-482C-973C-3AC60BA88D10}"/>
    <dgm:cxn modelId="{63CB8147-89BF-4DEF-B46B-00420E50E7CC}" srcId="{8DB269B8-62BA-41E9-B31F-FAEBDD236BC3}" destId="{8E1E63F6-9C26-432E-B469-558A3B038E66}" srcOrd="4" destOrd="0" parTransId="{13F4B460-EFFA-47B1-AE00-611F35A19E31}" sibTransId="{07A36E87-963F-49E5-9C4E-17A79518FC32}"/>
    <dgm:cxn modelId="{270D5448-6A4B-4331-BB9D-33E4C4A6F70C}" srcId="{8DB269B8-62BA-41E9-B31F-FAEBDD236BC3}" destId="{362916C0-4C54-44FA-BD4C-4811FB51F4FE}" srcOrd="0" destOrd="0" parTransId="{AB5657A2-3F19-4FCE-A2D5-B13DAADD0423}" sibTransId="{AD45A5D5-C424-4494-89CC-B6209881A710}"/>
    <dgm:cxn modelId="{9721E86C-2EF1-452B-87BE-D76C196815FA}" type="presOf" srcId="{47172012-2F14-4637-BAA3-07A4F2763A56}" destId="{73350875-C982-4969-A438-9DB3312246D9}" srcOrd="0" destOrd="4" presId="urn:microsoft.com/office/officeart/2005/8/layout/default"/>
    <dgm:cxn modelId="{EED69E51-A6B3-48B3-9413-6C1C86B34D71}" srcId="{8DB269B8-62BA-41E9-B31F-FAEBDD236BC3}" destId="{484D8891-72A1-4E9C-A0AF-6C3065D45D07}" srcOrd="1" destOrd="0" parTransId="{F284927A-EA3A-401C-941F-F40F508D1FAC}" sibTransId="{8A4E3BA8-EC00-4FD2-9CB6-F6100E952184}"/>
    <dgm:cxn modelId="{0CF61088-007E-45F0-9755-3F362930B291}" type="presOf" srcId="{8DB269B8-62BA-41E9-B31F-FAEBDD236BC3}" destId="{73350875-C982-4969-A438-9DB3312246D9}" srcOrd="0" destOrd="0" presId="urn:microsoft.com/office/officeart/2005/8/layout/default"/>
    <dgm:cxn modelId="{AF7DBD88-F9C3-4091-8848-9BDC3988A64E}" type="presOf" srcId="{CD5EA4DE-B6BC-45FB-A3AD-68E568D3C52D}" destId="{73350875-C982-4969-A438-9DB3312246D9}" srcOrd="0" destOrd="3" presId="urn:microsoft.com/office/officeart/2005/8/layout/default"/>
    <dgm:cxn modelId="{E4853589-7F10-45CF-99D8-03E3D98E7FD5}" type="presOf" srcId="{484D8891-72A1-4E9C-A0AF-6C3065D45D07}" destId="{73350875-C982-4969-A438-9DB3312246D9}" srcOrd="0" destOrd="2" presId="urn:microsoft.com/office/officeart/2005/8/layout/default"/>
    <dgm:cxn modelId="{0E08AEE7-E4DA-4D8D-A37F-0FF649208E93}" type="presOf" srcId="{79E2AFDC-314F-463B-9D14-BB82B3981442}" destId="{4ADB5968-9DDF-45EC-9503-EB353DDEF123}" srcOrd="0" destOrd="0" presId="urn:microsoft.com/office/officeart/2005/8/layout/default"/>
    <dgm:cxn modelId="{D2B881F5-5E9F-406E-BE39-6608ADCAF6B3}" srcId="{79E2AFDC-314F-463B-9D14-BB82B3981442}" destId="{8DB269B8-62BA-41E9-B31F-FAEBDD236BC3}" srcOrd="0" destOrd="0" parTransId="{B6158F28-E82E-425F-9F91-EB28FF8B86ED}" sibTransId="{5EF290E5-A44D-462E-BAD5-37606E11AE22}"/>
    <dgm:cxn modelId="{58A5A8A7-F049-4ADF-A717-EAFFB2773E12}" type="presParOf" srcId="{4ADB5968-9DDF-45EC-9503-EB353DDEF123}" destId="{73350875-C982-4969-A438-9DB3312246D9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DCE557-7ECC-423B-BC78-B755144D136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1675DD-2610-4A24-BA95-112FA416BF3A}">
      <dgm:prSet/>
      <dgm:spPr/>
      <dgm:t>
        <a:bodyPr/>
        <a:lstStyle/>
        <a:p>
          <a:r>
            <a:rPr lang="en-US" dirty="0"/>
            <a:t>FTAs part of a tiered approach to African economic integration </a:t>
          </a:r>
        </a:p>
      </dgm:t>
    </dgm:pt>
    <dgm:pt modelId="{2BC3B97C-AA36-49E3-AB1E-494AC4235964}" type="parTrans" cxnId="{9B61A72B-E9CC-45FB-97C7-381664CB93EE}">
      <dgm:prSet/>
      <dgm:spPr/>
      <dgm:t>
        <a:bodyPr/>
        <a:lstStyle/>
        <a:p>
          <a:endParaRPr lang="en-US"/>
        </a:p>
      </dgm:t>
    </dgm:pt>
    <dgm:pt modelId="{7A76C3F7-5E58-478A-BA5A-83219A8AA237}" type="sibTrans" cxnId="{9B61A72B-E9CC-45FB-97C7-381664CB93EE}">
      <dgm:prSet/>
      <dgm:spPr/>
      <dgm:t>
        <a:bodyPr/>
        <a:lstStyle/>
        <a:p>
          <a:endParaRPr lang="en-US"/>
        </a:p>
      </dgm:t>
    </dgm:pt>
    <dgm:pt modelId="{FF4C1811-1C6E-42C2-B977-B91313B836E5}">
      <dgm:prSet/>
      <dgm:spPr/>
      <dgm:t>
        <a:bodyPr/>
        <a:lstStyle/>
        <a:p>
          <a:r>
            <a:rPr lang="en-US" dirty="0"/>
            <a:t>Interface lies in  how these FTAs inter-relate, complementary and progressively integrated towards the broader objectives of continental integration in Africa</a:t>
          </a:r>
        </a:p>
      </dgm:t>
    </dgm:pt>
    <dgm:pt modelId="{411C4493-DA96-4E1F-8CA8-8A829D242B5B}" type="parTrans" cxnId="{3DCC75D1-13F0-4E29-97F2-7494A64A8087}">
      <dgm:prSet/>
      <dgm:spPr/>
      <dgm:t>
        <a:bodyPr/>
        <a:lstStyle/>
        <a:p>
          <a:endParaRPr lang="en-US"/>
        </a:p>
      </dgm:t>
    </dgm:pt>
    <dgm:pt modelId="{FC74CF84-63F0-4917-BB29-B2312E86D5FA}" type="sibTrans" cxnId="{3DCC75D1-13F0-4E29-97F2-7494A64A8087}">
      <dgm:prSet/>
      <dgm:spPr/>
      <dgm:t>
        <a:bodyPr/>
        <a:lstStyle/>
        <a:p>
          <a:endParaRPr lang="en-US"/>
        </a:p>
      </dgm:t>
    </dgm:pt>
    <dgm:pt modelId="{7EE0A5D0-CB61-4309-8451-73EA6CD94198}">
      <dgm:prSet/>
      <dgm:spPr/>
      <dgm:t>
        <a:bodyPr/>
        <a:lstStyle/>
        <a:p>
          <a:r>
            <a:rPr lang="en-US" dirty="0"/>
            <a:t>Business community benefits from a wider market, given the fragmentation of African economies.</a:t>
          </a:r>
        </a:p>
      </dgm:t>
    </dgm:pt>
    <dgm:pt modelId="{D3E3765F-B2A0-4B73-A3BB-778F24A4078A}" type="parTrans" cxnId="{7CD22BE6-AF9E-477F-B8FC-DF520528D001}">
      <dgm:prSet/>
      <dgm:spPr/>
      <dgm:t>
        <a:bodyPr/>
        <a:lstStyle/>
        <a:p>
          <a:endParaRPr lang="en-US"/>
        </a:p>
      </dgm:t>
    </dgm:pt>
    <dgm:pt modelId="{14A7DDDE-FFCD-4711-B07D-3E3F28E3AB62}" type="sibTrans" cxnId="{7CD22BE6-AF9E-477F-B8FC-DF520528D001}">
      <dgm:prSet/>
      <dgm:spPr/>
      <dgm:t>
        <a:bodyPr/>
        <a:lstStyle/>
        <a:p>
          <a:endParaRPr lang="en-US"/>
        </a:p>
      </dgm:t>
    </dgm:pt>
    <dgm:pt modelId="{5D667A9E-676B-4A81-AAE5-ACB7E8E58E7C}">
      <dgm:prSet/>
      <dgm:spPr/>
      <dgm:t>
        <a:bodyPr/>
        <a:lstStyle/>
        <a:p>
          <a:r>
            <a:rPr lang="en-US"/>
            <a:t>Governments need to align and harmonise trade policies across the three frameworks</a:t>
          </a:r>
        </a:p>
      </dgm:t>
    </dgm:pt>
    <dgm:pt modelId="{0A4B8BC4-90AC-451B-871F-FB61D43679C0}" type="parTrans" cxnId="{267AF8C2-0946-4FE8-AB65-0A993E961C45}">
      <dgm:prSet/>
      <dgm:spPr/>
      <dgm:t>
        <a:bodyPr/>
        <a:lstStyle/>
        <a:p>
          <a:endParaRPr lang="en-US"/>
        </a:p>
      </dgm:t>
    </dgm:pt>
    <dgm:pt modelId="{509548B2-2BD8-483A-82F3-8B4B9E357C91}" type="sibTrans" cxnId="{267AF8C2-0946-4FE8-AB65-0A993E961C45}">
      <dgm:prSet/>
      <dgm:spPr/>
      <dgm:t>
        <a:bodyPr/>
        <a:lstStyle/>
        <a:p>
          <a:endParaRPr lang="en-US"/>
        </a:p>
      </dgm:t>
    </dgm:pt>
    <dgm:pt modelId="{757D2A53-5950-4FD1-832F-AAF45095925F}">
      <dgm:prSet/>
      <dgm:spPr/>
      <dgm:t>
        <a:bodyPr/>
        <a:lstStyle/>
        <a:p>
          <a:r>
            <a:rPr lang="en-US" dirty="0"/>
            <a:t>Challenge: reconciling different rules of origin – the exclusion list in </a:t>
          </a:r>
          <a:r>
            <a:rPr lang="en-US" dirty="0" err="1"/>
            <a:t>AfCFTA</a:t>
          </a:r>
          <a:r>
            <a:rPr lang="en-US" dirty="0"/>
            <a:t>…whereas the SADC FTA and TFTA have no exclusions</a:t>
          </a:r>
        </a:p>
      </dgm:t>
    </dgm:pt>
    <dgm:pt modelId="{BC782FD2-DFA7-4080-81FB-DC7AE8DF272D}" type="parTrans" cxnId="{E903F771-6A5E-45DC-A947-12D1FA68E57F}">
      <dgm:prSet/>
      <dgm:spPr/>
      <dgm:t>
        <a:bodyPr/>
        <a:lstStyle/>
        <a:p>
          <a:endParaRPr lang="en-US"/>
        </a:p>
      </dgm:t>
    </dgm:pt>
    <dgm:pt modelId="{CDC0ED73-FE65-44F0-AE49-AE55CFBBAE37}" type="sibTrans" cxnId="{E903F771-6A5E-45DC-A947-12D1FA68E57F}">
      <dgm:prSet/>
      <dgm:spPr/>
      <dgm:t>
        <a:bodyPr/>
        <a:lstStyle/>
        <a:p>
          <a:endParaRPr lang="en-US"/>
        </a:p>
      </dgm:t>
    </dgm:pt>
    <dgm:pt modelId="{6A0EEF87-A5B4-4D88-958E-8E5F710D3AB5}" type="pres">
      <dgm:prSet presAssocID="{69DCE557-7ECC-423B-BC78-B755144D1369}" presName="linear" presStyleCnt="0">
        <dgm:presLayoutVars>
          <dgm:animLvl val="lvl"/>
          <dgm:resizeHandles val="exact"/>
        </dgm:presLayoutVars>
      </dgm:prSet>
      <dgm:spPr/>
    </dgm:pt>
    <dgm:pt modelId="{B1AC7128-FD71-4304-A3BF-29145EB191C7}" type="pres">
      <dgm:prSet presAssocID="{AF1675DD-2610-4A24-BA95-112FA416BF3A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473D679-96E1-458E-9223-908FE371BDAC}" type="pres">
      <dgm:prSet presAssocID="{7A76C3F7-5E58-478A-BA5A-83219A8AA237}" presName="spacer" presStyleCnt="0"/>
      <dgm:spPr/>
    </dgm:pt>
    <dgm:pt modelId="{DC971D4D-1BFF-408B-8111-CB96412A5E0C}" type="pres">
      <dgm:prSet presAssocID="{FF4C1811-1C6E-42C2-B977-B91313B836E5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D63759C-D2F6-47CF-82C8-2D48120571B3}" type="pres">
      <dgm:prSet presAssocID="{FC74CF84-63F0-4917-BB29-B2312E86D5FA}" presName="spacer" presStyleCnt="0"/>
      <dgm:spPr/>
    </dgm:pt>
    <dgm:pt modelId="{205679CD-C1F9-4E89-A433-5D70ADFDC8EB}" type="pres">
      <dgm:prSet presAssocID="{7EE0A5D0-CB61-4309-8451-73EA6CD94198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ECD8CA4-AAB9-4E86-8CF3-10D09A4DE1FE}" type="pres">
      <dgm:prSet presAssocID="{14A7DDDE-FFCD-4711-B07D-3E3F28E3AB62}" presName="spacer" presStyleCnt="0"/>
      <dgm:spPr/>
    </dgm:pt>
    <dgm:pt modelId="{A4B00DA3-75B0-4A46-9473-31EB05210913}" type="pres">
      <dgm:prSet presAssocID="{5D667A9E-676B-4A81-AAE5-ACB7E8E58E7C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A09FEDF-CBA2-407C-84A6-7C8CDF1DDF26}" type="pres">
      <dgm:prSet presAssocID="{509548B2-2BD8-483A-82F3-8B4B9E357C91}" presName="spacer" presStyleCnt="0"/>
      <dgm:spPr/>
    </dgm:pt>
    <dgm:pt modelId="{38F902ED-7E94-4767-B126-7387F2E75229}" type="pres">
      <dgm:prSet presAssocID="{757D2A53-5950-4FD1-832F-AAF45095925F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CE14D705-2E38-4EAE-A00D-BED37409BDBE}" type="presOf" srcId="{AF1675DD-2610-4A24-BA95-112FA416BF3A}" destId="{B1AC7128-FD71-4304-A3BF-29145EB191C7}" srcOrd="0" destOrd="0" presId="urn:microsoft.com/office/officeart/2005/8/layout/vList2"/>
    <dgm:cxn modelId="{71BFA113-2062-493D-B5A1-9821F0FFF424}" type="presOf" srcId="{5D667A9E-676B-4A81-AAE5-ACB7E8E58E7C}" destId="{A4B00DA3-75B0-4A46-9473-31EB05210913}" srcOrd="0" destOrd="0" presId="urn:microsoft.com/office/officeart/2005/8/layout/vList2"/>
    <dgm:cxn modelId="{9B61A72B-E9CC-45FB-97C7-381664CB93EE}" srcId="{69DCE557-7ECC-423B-BC78-B755144D1369}" destId="{AF1675DD-2610-4A24-BA95-112FA416BF3A}" srcOrd="0" destOrd="0" parTransId="{2BC3B97C-AA36-49E3-AB1E-494AC4235964}" sibTransId="{7A76C3F7-5E58-478A-BA5A-83219A8AA237}"/>
    <dgm:cxn modelId="{6DCA0449-C8EC-492C-BDD3-4D03A9A0543B}" type="presOf" srcId="{69DCE557-7ECC-423B-BC78-B755144D1369}" destId="{6A0EEF87-A5B4-4D88-958E-8E5F710D3AB5}" srcOrd="0" destOrd="0" presId="urn:microsoft.com/office/officeart/2005/8/layout/vList2"/>
    <dgm:cxn modelId="{BC501949-57F9-4524-A4D2-614EBC31F71B}" type="presOf" srcId="{7EE0A5D0-CB61-4309-8451-73EA6CD94198}" destId="{205679CD-C1F9-4E89-A433-5D70ADFDC8EB}" srcOrd="0" destOrd="0" presId="urn:microsoft.com/office/officeart/2005/8/layout/vList2"/>
    <dgm:cxn modelId="{E903F771-6A5E-45DC-A947-12D1FA68E57F}" srcId="{69DCE557-7ECC-423B-BC78-B755144D1369}" destId="{757D2A53-5950-4FD1-832F-AAF45095925F}" srcOrd="4" destOrd="0" parTransId="{BC782FD2-DFA7-4080-81FB-DC7AE8DF272D}" sibTransId="{CDC0ED73-FE65-44F0-AE49-AE55CFBBAE37}"/>
    <dgm:cxn modelId="{62526191-678A-4387-8BC6-57FC006D418A}" type="presOf" srcId="{FF4C1811-1C6E-42C2-B977-B91313B836E5}" destId="{DC971D4D-1BFF-408B-8111-CB96412A5E0C}" srcOrd="0" destOrd="0" presId="urn:microsoft.com/office/officeart/2005/8/layout/vList2"/>
    <dgm:cxn modelId="{267AF8C2-0946-4FE8-AB65-0A993E961C45}" srcId="{69DCE557-7ECC-423B-BC78-B755144D1369}" destId="{5D667A9E-676B-4A81-AAE5-ACB7E8E58E7C}" srcOrd="3" destOrd="0" parTransId="{0A4B8BC4-90AC-451B-871F-FB61D43679C0}" sibTransId="{509548B2-2BD8-483A-82F3-8B4B9E357C91}"/>
    <dgm:cxn modelId="{3DCC75D1-13F0-4E29-97F2-7494A64A8087}" srcId="{69DCE557-7ECC-423B-BC78-B755144D1369}" destId="{FF4C1811-1C6E-42C2-B977-B91313B836E5}" srcOrd="1" destOrd="0" parTransId="{411C4493-DA96-4E1F-8CA8-8A829D242B5B}" sibTransId="{FC74CF84-63F0-4917-BB29-B2312E86D5FA}"/>
    <dgm:cxn modelId="{550F69D6-99C4-4665-BDEF-867E168B3A91}" type="presOf" srcId="{757D2A53-5950-4FD1-832F-AAF45095925F}" destId="{38F902ED-7E94-4767-B126-7387F2E75229}" srcOrd="0" destOrd="0" presId="urn:microsoft.com/office/officeart/2005/8/layout/vList2"/>
    <dgm:cxn modelId="{7CD22BE6-AF9E-477F-B8FC-DF520528D001}" srcId="{69DCE557-7ECC-423B-BC78-B755144D1369}" destId="{7EE0A5D0-CB61-4309-8451-73EA6CD94198}" srcOrd="2" destOrd="0" parTransId="{D3E3765F-B2A0-4B73-A3BB-778F24A4078A}" sibTransId="{14A7DDDE-FFCD-4711-B07D-3E3F28E3AB62}"/>
    <dgm:cxn modelId="{013B784B-EA60-46C9-8D1A-BD4395B04C21}" type="presParOf" srcId="{6A0EEF87-A5B4-4D88-958E-8E5F710D3AB5}" destId="{B1AC7128-FD71-4304-A3BF-29145EB191C7}" srcOrd="0" destOrd="0" presId="urn:microsoft.com/office/officeart/2005/8/layout/vList2"/>
    <dgm:cxn modelId="{29FA3EFE-A69E-441B-8ADC-3F885B3B5247}" type="presParOf" srcId="{6A0EEF87-A5B4-4D88-958E-8E5F710D3AB5}" destId="{5473D679-96E1-458E-9223-908FE371BDAC}" srcOrd="1" destOrd="0" presId="urn:microsoft.com/office/officeart/2005/8/layout/vList2"/>
    <dgm:cxn modelId="{01B62B07-4D1E-40EF-BFE0-809FF7F56405}" type="presParOf" srcId="{6A0EEF87-A5B4-4D88-958E-8E5F710D3AB5}" destId="{DC971D4D-1BFF-408B-8111-CB96412A5E0C}" srcOrd="2" destOrd="0" presId="urn:microsoft.com/office/officeart/2005/8/layout/vList2"/>
    <dgm:cxn modelId="{F206564E-AC03-423D-81D6-480233F30F54}" type="presParOf" srcId="{6A0EEF87-A5B4-4D88-958E-8E5F710D3AB5}" destId="{5D63759C-D2F6-47CF-82C8-2D48120571B3}" srcOrd="3" destOrd="0" presId="urn:microsoft.com/office/officeart/2005/8/layout/vList2"/>
    <dgm:cxn modelId="{30516C57-C652-4A5A-8ED1-CF978A449641}" type="presParOf" srcId="{6A0EEF87-A5B4-4D88-958E-8E5F710D3AB5}" destId="{205679CD-C1F9-4E89-A433-5D70ADFDC8EB}" srcOrd="4" destOrd="0" presId="urn:microsoft.com/office/officeart/2005/8/layout/vList2"/>
    <dgm:cxn modelId="{372CB834-24CE-4E9C-81A6-61C764D75B69}" type="presParOf" srcId="{6A0EEF87-A5B4-4D88-958E-8E5F710D3AB5}" destId="{AECD8CA4-AAB9-4E86-8CF3-10D09A4DE1FE}" srcOrd="5" destOrd="0" presId="urn:microsoft.com/office/officeart/2005/8/layout/vList2"/>
    <dgm:cxn modelId="{481C5C76-A286-40DA-94EC-82F79DB9EE83}" type="presParOf" srcId="{6A0EEF87-A5B4-4D88-958E-8E5F710D3AB5}" destId="{A4B00DA3-75B0-4A46-9473-31EB05210913}" srcOrd="6" destOrd="0" presId="urn:microsoft.com/office/officeart/2005/8/layout/vList2"/>
    <dgm:cxn modelId="{D67F954F-704C-45A4-AD1C-D229037EE321}" type="presParOf" srcId="{6A0EEF87-A5B4-4D88-958E-8E5F710D3AB5}" destId="{FA09FEDF-CBA2-407C-84A6-7C8CDF1DDF26}" srcOrd="7" destOrd="0" presId="urn:microsoft.com/office/officeart/2005/8/layout/vList2"/>
    <dgm:cxn modelId="{77601C77-05A9-4C63-83BA-A723CCDFCDD7}" type="presParOf" srcId="{6A0EEF87-A5B4-4D88-958E-8E5F710D3AB5}" destId="{38F902ED-7E94-4767-B126-7387F2E75229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12570F-0736-445A-BD91-0C1D9E762892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4A571B7-2B1E-4099-87C5-1B2B0D2FE133}">
      <dgm:prSet/>
      <dgm:spPr/>
      <dgm:t>
        <a:bodyPr/>
        <a:lstStyle/>
        <a:p>
          <a:r>
            <a:rPr lang="en-US"/>
            <a:t>The Abuja Treaty (Treaty Establishing the African Economic Community) was signed in Nigeria, Abuja in 1991 and entered into force in 1994</a:t>
          </a:r>
        </a:p>
      </dgm:t>
    </dgm:pt>
    <dgm:pt modelId="{FCAC2A37-2EF3-4384-8F79-1E426B66A528}" type="parTrans" cxnId="{C5DB4D23-30C7-481B-BA9D-181AC9AF2A43}">
      <dgm:prSet/>
      <dgm:spPr/>
      <dgm:t>
        <a:bodyPr/>
        <a:lstStyle/>
        <a:p>
          <a:endParaRPr lang="en-US"/>
        </a:p>
      </dgm:t>
    </dgm:pt>
    <dgm:pt modelId="{4EBCFF86-2F7A-408C-92A6-101AA14B05B5}" type="sibTrans" cxnId="{C5DB4D23-30C7-481B-BA9D-181AC9AF2A43}">
      <dgm:prSet/>
      <dgm:spPr/>
      <dgm:t>
        <a:bodyPr/>
        <a:lstStyle/>
        <a:p>
          <a:endParaRPr lang="en-US"/>
        </a:p>
      </dgm:t>
    </dgm:pt>
    <dgm:pt modelId="{A914B054-1C48-47F1-BF51-BF5897A11DD4}">
      <dgm:prSet/>
      <dgm:spPr/>
      <dgm:t>
        <a:bodyPr/>
        <a:lstStyle/>
        <a:p>
          <a:r>
            <a:rPr lang="en-US"/>
            <a:t>It provides a framework for the creation of the African Economic Community</a:t>
          </a:r>
        </a:p>
      </dgm:t>
    </dgm:pt>
    <dgm:pt modelId="{695D3876-1053-4327-853E-45846FDF590C}" type="parTrans" cxnId="{FC588572-ADFB-407D-BE81-5FB65905528A}">
      <dgm:prSet/>
      <dgm:spPr/>
      <dgm:t>
        <a:bodyPr/>
        <a:lstStyle/>
        <a:p>
          <a:endParaRPr lang="en-US"/>
        </a:p>
      </dgm:t>
    </dgm:pt>
    <dgm:pt modelId="{8DDCFA98-EE6C-4FCB-8E30-DDE851593E0C}" type="sibTrans" cxnId="{FC588572-ADFB-407D-BE81-5FB65905528A}">
      <dgm:prSet/>
      <dgm:spPr/>
      <dgm:t>
        <a:bodyPr/>
        <a:lstStyle/>
        <a:p>
          <a:endParaRPr lang="en-US"/>
        </a:p>
      </dgm:t>
    </dgm:pt>
    <dgm:pt modelId="{03AD20A4-8A96-4192-B860-BED87E2DA0B7}">
      <dgm:prSet/>
      <dgm:spPr/>
      <dgm:t>
        <a:bodyPr/>
        <a:lstStyle/>
        <a:p>
          <a:r>
            <a:rPr lang="en-US" dirty="0"/>
            <a:t>The main objective of the Abuja Treaty is to coordinate, harmonize and integrate policies of existing and future regional economic communities – RECs to be building blocks of the AEC</a:t>
          </a:r>
        </a:p>
      </dgm:t>
    </dgm:pt>
    <dgm:pt modelId="{9765A330-89BC-4641-8D16-6A93224DBADF}" type="parTrans" cxnId="{1773DBC5-77A8-4277-92C9-05DB950559B2}">
      <dgm:prSet/>
      <dgm:spPr/>
      <dgm:t>
        <a:bodyPr/>
        <a:lstStyle/>
        <a:p>
          <a:endParaRPr lang="en-US"/>
        </a:p>
      </dgm:t>
    </dgm:pt>
    <dgm:pt modelId="{1BD74BFA-7C8F-4BE2-B50C-60262AC9C1F1}" type="sibTrans" cxnId="{1773DBC5-77A8-4277-92C9-05DB950559B2}">
      <dgm:prSet/>
      <dgm:spPr/>
      <dgm:t>
        <a:bodyPr/>
        <a:lstStyle/>
        <a:p>
          <a:endParaRPr lang="en-US"/>
        </a:p>
      </dgm:t>
    </dgm:pt>
    <dgm:pt modelId="{C0C69710-78A6-4F34-81F7-7B3C4716DF7D}">
      <dgm:prSet/>
      <dgm:spPr/>
      <dgm:t>
        <a:bodyPr/>
        <a:lstStyle/>
        <a:p>
          <a:r>
            <a:rPr lang="en-US"/>
            <a:t>It proposed a linear approach to integration-similar to the EU model</a:t>
          </a:r>
        </a:p>
      </dgm:t>
    </dgm:pt>
    <dgm:pt modelId="{1C15FBBA-8EB2-443C-B954-267C3AF5831C}" type="parTrans" cxnId="{7FF721D0-4CB1-46C4-8512-78D8101E8C6E}">
      <dgm:prSet/>
      <dgm:spPr/>
      <dgm:t>
        <a:bodyPr/>
        <a:lstStyle/>
        <a:p>
          <a:endParaRPr lang="en-US"/>
        </a:p>
      </dgm:t>
    </dgm:pt>
    <dgm:pt modelId="{18D8424D-A358-4EBF-8E1C-9A56F494E81C}" type="sibTrans" cxnId="{7FF721D0-4CB1-46C4-8512-78D8101E8C6E}">
      <dgm:prSet/>
      <dgm:spPr/>
      <dgm:t>
        <a:bodyPr/>
        <a:lstStyle/>
        <a:p>
          <a:endParaRPr lang="en-US"/>
        </a:p>
      </dgm:t>
    </dgm:pt>
    <dgm:pt modelId="{1B02F393-57CB-4F72-8480-ADB532F3BCF0}">
      <dgm:prSet/>
      <dgm:spPr/>
      <dgm:t>
        <a:bodyPr/>
        <a:lstStyle/>
        <a:p>
          <a:r>
            <a:rPr lang="en-US"/>
            <a:t>Six-staged process over a 34-year period to achieve continental integration</a:t>
          </a:r>
        </a:p>
      </dgm:t>
    </dgm:pt>
    <dgm:pt modelId="{D128AE48-448C-48A9-ABC3-E72C83DDF016}" type="parTrans" cxnId="{F72FA419-BB86-4F25-9DDF-5153DCAE4BA9}">
      <dgm:prSet/>
      <dgm:spPr/>
      <dgm:t>
        <a:bodyPr/>
        <a:lstStyle/>
        <a:p>
          <a:endParaRPr lang="en-US"/>
        </a:p>
      </dgm:t>
    </dgm:pt>
    <dgm:pt modelId="{7AC84178-E6D8-45F1-AE00-2F7C9DC9A740}" type="sibTrans" cxnId="{F72FA419-BB86-4F25-9DDF-5153DCAE4BA9}">
      <dgm:prSet/>
      <dgm:spPr/>
      <dgm:t>
        <a:bodyPr/>
        <a:lstStyle/>
        <a:p>
          <a:endParaRPr lang="en-US"/>
        </a:p>
      </dgm:t>
    </dgm:pt>
    <dgm:pt modelId="{4D16BB30-5AE1-42BC-9769-7506101B4265}" type="pres">
      <dgm:prSet presAssocID="{5C12570F-0736-445A-BD91-0C1D9E762892}" presName="linear" presStyleCnt="0">
        <dgm:presLayoutVars>
          <dgm:animLvl val="lvl"/>
          <dgm:resizeHandles val="exact"/>
        </dgm:presLayoutVars>
      </dgm:prSet>
      <dgm:spPr/>
    </dgm:pt>
    <dgm:pt modelId="{4C4ED4A0-9763-4D1B-8C4F-6DB1A5F88BDC}" type="pres">
      <dgm:prSet presAssocID="{64A571B7-2B1E-4099-87C5-1B2B0D2FE13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52220BE-F01F-4EA5-A67E-F2201CD7CCE3}" type="pres">
      <dgm:prSet presAssocID="{4EBCFF86-2F7A-408C-92A6-101AA14B05B5}" presName="spacer" presStyleCnt="0"/>
      <dgm:spPr/>
    </dgm:pt>
    <dgm:pt modelId="{320FA639-F0CF-4D7E-8582-8DEB40F5C947}" type="pres">
      <dgm:prSet presAssocID="{A914B054-1C48-47F1-BF51-BF5897A11DD4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F0ACE367-52B1-40BC-B11B-B0245383E6EB}" type="pres">
      <dgm:prSet presAssocID="{8DDCFA98-EE6C-4FCB-8E30-DDE851593E0C}" presName="spacer" presStyleCnt="0"/>
      <dgm:spPr/>
    </dgm:pt>
    <dgm:pt modelId="{EEB3F0FD-56E4-493C-8F5B-B7BABA3E4A6F}" type="pres">
      <dgm:prSet presAssocID="{03AD20A4-8A96-4192-B860-BED87E2DA0B7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F9BE5EF6-2F84-4BDE-8AC1-DD5D2A03302F}" type="pres">
      <dgm:prSet presAssocID="{1BD74BFA-7C8F-4BE2-B50C-60262AC9C1F1}" presName="spacer" presStyleCnt="0"/>
      <dgm:spPr/>
    </dgm:pt>
    <dgm:pt modelId="{AA3B44F7-FE57-4B47-8903-37F8E3B8C08C}" type="pres">
      <dgm:prSet presAssocID="{C0C69710-78A6-4F34-81F7-7B3C4716DF7D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27F05706-5B77-469B-A2FE-06C187E84C1B}" type="pres">
      <dgm:prSet presAssocID="{18D8424D-A358-4EBF-8E1C-9A56F494E81C}" presName="spacer" presStyleCnt="0"/>
      <dgm:spPr/>
    </dgm:pt>
    <dgm:pt modelId="{CBFC10B6-0E3F-435C-927A-FE7CADB17B41}" type="pres">
      <dgm:prSet presAssocID="{1B02F393-57CB-4F72-8480-ADB532F3BCF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8A856712-46B8-4C81-9151-E6222762AFCE}" type="presOf" srcId="{5C12570F-0736-445A-BD91-0C1D9E762892}" destId="{4D16BB30-5AE1-42BC-9769-7506101B4265}" srcOrd="0" destOrd="0" presId="urn:microsoft.com/office/officeart/2005/8/layout/vList2"/>
    <dgm:cxn modelId="{F72FA419-BB86-4F25-9DDF-5153DCAE4BA9}" srcId="{5C12570F-0736-445A-BD91-0C1D9E762892}" destId="{1B02F393-57CB-4F72-8480-ADB532F3BCF0}" srcOrd="4" destOrd="0" parTransId="{D128AE48-448C-48A9-ABC3-E72C83DDF016}" sibTransId="{7AC84178-E6D8-45F1-AE00-2F7C9DC9A740}"/>
    <dgm:cxn modelId="{C5DB4D23-30C7-481B-BA9D-181AC9AF2A43}" srcId="{5C12570F-0736-445A-BD91-0C1D9E762892}" destId="{64A571B7-2B1E-4099-87C5-1B2B0D2FE133}" srcOrd="0" destOrd="0" parTransId="{FCAC2A37-2EF3-4384-8F79-1E426B66A528}" sibTransId="{4EBCFF86-2F7A-408C-92A6-101AA14B05B5}"/>
    <dgm:cxn modelId="{51F8D34B-5ADF-43D3-B340-1834D614635A}" type="presOf" srcId="{64A571B7-2B1E-4099-87C5-1B2B0D2FE133}" destId="{4C4ED4A0-9763-4D1B-8C4F-6DB1A5F88BDC}" srcOrd="0" destOrd="0" presId="urn:microsoft.com/office/officeart/2005/8/layout/vList2"/>
    <dgm:cxn modelId="{DA255E6E-AC09-478F-BA77-DB9D388579D2}" type="presOf" srcId="{A914B054-1C48-47F1-BF51-BF5897A11DD4}" destId="{320FA639-F0CF-4D7E-8582-8DEB40F5C947}" srcOrd="0" destOrd="0" presId="urn:microsoft.com/office/officeart/2005/8/layout/vList2"/>
    <dgm:cxn modelId="{D707EB4E-5795-4521-B75D-22972D5D4429}" type="presOf" srcId="{C0C69710-78A6-4F34-81F7-7B3C4716DF7D}" destId="{AA3B44F7-FE57-4B47-8903-37F8E3B8C08C}" srcOrd="0" destOrd="0" presId="urn:microsoft.com/office/officeart/2005/8/layout/vList2"/>
    <dgm:cxn modelId="{FC588572-ADFB-407D-BE81-5FB65905528A}" srcId="{5C12570F-0736-445A-BD91-0C1D9E762892}" destId="{A914B054-1C48-47F1-BF51-BF5897A11DD4}" srcOrd="1" destOrd="0" parTransId="{695D3876-1053-4327-853E-45846FDF590C}" sibTransId="{8DDCFA98-EE6C-4FCB-8E30-DDE851593E0C}"/>
    <dgm:cxn modelId="{6BF699AC-D88A-41BC-84DB-C2DBFA4EFB30}" type="presOf" srcId="{03AD20A4-8A96-4192-B860-BED87E2DA0B7}" destId="{EEB3F0FD-56E4-493C-8F5B-B7BABA3E4A6F}" srcOrd="0" destOrd="0" presId="urn:microsoft.com/office/officeart/2005/8/layout/vList2"/>
    <dgm:cxn modelId="{1773DBC5-77A8-4277-92C9-05DB950559B2}" srcId="{5C12570F-0736-445A-BD91-0C1D9E762892}" destId="{03AD20A4-8A96-4192-B860-BED87E2DA0B7}" srcOrd="2" destOrd="0" parTransId="{9765A330-89BC-4641-8D16-6A93224DBADF}" sibTransId="{1BD74BFA-7C8F-4BE2-B50C-60262AC9C1F1}"/>
    <dgm:cxn modelId="{7FF721D0-4CB1-46C4-8512-78D8101E8C6E}" srcId="{5C12570F-0736-445A-BD91-0C1D9E762892}" destId="{C0C69710-78A6-4F34-81F7-7B3C4716DF7D}" srcOrd="3" destOrd="0" parTransId="{1C15FBBA-8EB2-443C-B954-267C3AF5831C}" sibTransId="{18D8424D-A358-4EBF-8E1C-9A56F494E81C}"/>
    <dgm:cxn modelId="{9EB9B0F0-8FEF-4918-9EAA-E26A6828B974}" type="presOf" srcId="{1B02F393-57CB-4F72-8480-ADB532F3BCF0}" destId="{CBFC10B6-0E3F-435C-927A-FE7CADB17B41}" srcOrd="0" destOrd="0" presId="urn:microsoft.com/office/officeart/2005/8/layout/vList2"/>
    <dgm:cxn modelId="{E125EF06-B87B-4832-809A-A9E06299AD6E}" type="presParOf" srcId="{4D16BB30-5AE1-42BC-9769-7506101B4265}" destId="{4C4ED4A0-9763-4D1B-8C4F-6DB1A5F88BDC}" srcOrd="0" destOrd="0" presId="urn:microsoft.com/office/officeart/2005/8/layout/vList2"/>
    <dgm:cxn modelId="{A9D2541F-E00E-4E78-9BDC-9E8CA5BBFA84}" type="presParOf" srcId="{4D16BB30-5AE1-42BC-9769-7506101B4265}" destId="{E52220BE-F01F-4EA5-A67E-F2201CD7CCE3}" srcOrd="1" destOrd="0" presId="urn:microsoft.com/office/officeart/2005/8/layout/vList2"/>
    <dgm:cxn modelId="{26ECD8F9-4DA5-4E23-BBD4-5F1D57F79082}" type="presParOf" srcId="{4D16BB30-5AE1-42BC-9769-7506101B4265}" destId="{320FA639-F0CF-4D7E-8582-8DEB40F5C947}" srcOrd="2" destOrd="0" presId="urn:microsoft.com/office/officeart/2005/8/layout/vList2"/>
    <dgm:cxn modelId="{B365BD05-0BF6-40C9-B362-558A5E63DCE4}" type="presParOf" srcId="{4D16BB30-5AE1-42BC-9769-7506101B4265}" destId="{F0ACE367-52B1-40BC-B11B-B0245383E6EB}" srcOrd="3" destOrd="0" presId="urn:microsoft.com/office/officeart/2005/8/layout/vList2"/>
    <dgm:cxn modelId="{2B427DE4-8614-4483-84DF-E92D6A3BC118}" type="presParOf" srcId="{4D16BB30-5AE1-42BC-9769-7506101B4265}" destId="{EEB3F0FD-56E4-493C-8F5B-B7BABA3E4A6F}" srcOrd="4" destOrd="0" presId="urn:microsoft.com/office/officeart/2005/8/layout/vList2"/>
    <dgm:cxn modelId="{02DA1E4A-8CB8-4E52-9A30-3A65CD2137A7}" type="presParOf" srcId="{4D16BB30-5AE1-42BC-9769-7506101B4265}" destId="{F9BE5EF6-2F84-4BDE-8AC1-DD5D2A03302F}" srcOrd="5" destOrd="0" presId="urn:microsoft.com/office/officeart/2005/8/layout/vList2"/>
    <dgm:cxn modelId="{A98596F9-C0A3-486D-832D-68BB87BF493F}" type="presParOf" srcId="{4D16BB30-5AE1-42BC-9769-7506101B4265}" destId="{AA3B44F7-FE57-4B47-8903-37F8E3B8C08C}" srcOrd="6" destOrd="0" presId="urn:microsoft.com/office/officeart/2005/8/layout/vList2"/>
    <dgm:cxn modelId="{D6F610D1-7279-49A1-911D-E80B9A14432A}" type="presParOf" srcId="{4D16BB30-5AE1-42BC-9769-7506101B4265}" destId="{27F05706-5B77-469B-A2FE-06C187E84C1B}" srcOrd="7" destOrd="0" presId="urn:microsoft.com/office/officeart/2005/8/layout/vList2"/>
    <dgm:cxn modelId="{D8B1C44B-92D5-43CD-A5E0-ABCDF159F36B}" type="presParOf" srcId="{4D16BB30-5AE1-42BC-9769-7506101B4265}" destId="{CBFC10B6-0E3F-435C-927A-FE7CADB17B4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391B00-DBB1-466E-9F65-3A961218A4F1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8FCFE29-0B53-448C-B3A5-4FC826040369}">
      <dgm:prSet/>
      <dgm:spPr/>
      <dgm:t>
        <a:bodyPr/>
        <a:lstStyle/>
        <a:p>
          <a:r>
            <a:rPr lang="en-US" b="1" i="1"/>
            <a:t>SADC FTA…</a:t>
          </a:r>
          <a:endParaRPr lang="en-US"/>
        </a:p>
      </dgm:t>
    </dgm:pt>
    <dgm:pt modelId="{7EA8B273-A9CD-42A1-BF72-6F55B781C290}" type="parTrans" cxnId="{7C6B4A7F-CC46-4F8E-B3F8-098855FB2CFD}">
      <dgm:prSet/>
      <dgm:spPr/>
      <dgm:t>
        <a:bodyPr/>
        <a:lstStyle/>
        <a:p>
          <a:endParaRPr lang="en-US"/>
        </a:p>
      </dgm:t>
    </dgm:pt>
    <dgm:pt modelId="{F060EE5E-D11A-483E-B637-BABA604F2481}" type="sibTrans" cxnId="{7C6B4A7F-CC46-4F8E-B3F8-098855FB2CFD}">
      <dgm:prSet/>
      <dgm:spPr/>
      <dgm:t>
        <a:bodyPr/>
        <a:lstStyle/>
        <a:p>
          <a:endParaRPr lang="en-US"/>
        </a:p>
      </dgm:t>
    </dgm:pt>
    <dgm:pt modelId="{510AD287-8169-4C65-97D9-F49B18150B6D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Launched in 2008 as part of the SADC Trade Protocol; SACU member states front loaded their tariff phase down- the rest backloaded until 2012</a:t>
          </a:r>
        </a:p>
      </dgm:t>
    </dgm:pt>
    <dgm:pt modelId="{C288257E-F0FD-46F1-A383-17874DE9A0AE}" type="parTrans" cxnId="{C9B7DDA0-18BB-4EA4-B453-B9173ABBC7AA}">
      <dgm:prSet/>
      <dgm:spPr/>
      <dgm:t>
        <a:bodyPr/>
        <a:lstStyle/>
        <a:p>
          <a:endParaRPr lang="en-US"/>
        </a:p>
      </dgm:t>
    </dgm:pt>
    <dgm:pt modelId="{86AF3B3E-4C84-4270-94CC-B232B9687786}" type="sibTrans" cxnId="{C9B7DDA0-18BB-4EA4-B453-B9173ABBC7AA}">
      <dgm:prSet/>
      <dgm:spPr/>
      <dgm:t>
        <a:bodyPr/>
        <a:lstStyle/>
        <a:p>
          <a:endParaRPr lang="en-US"/>
        </a:p>
      </dgm:t>
    </dgm:pt>
    <dgm:pt modelId="{342FD001-C70C-4A75-B163-6F66F17FFEE1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14 countries are fully implementing - with Angola having joined in June 2025;</a:t>
          </a:r>
        </a:p>
      </dgm:t>
    </dgm:pt>
    <dgm:pt modelId="{8473D556-2C6F-474A-951E-20EA50839517}" type="parTrans" cxnId="{EE3607CC-6A32-4FEF-99C8-3638C59A7107}">
      <dgm:prSet/>
      <dgm:spPr/>
      <dgm:t>
        <a:bodyPr/>
        <a:lstStyle/>
        <a:p>
          <a:endParaRPr lang="en-US"/>
        </a:p>
      </dgm:t>
    </dgm:pt>
    <dgm:pt modelId="{9B59A364-5AA4-4F3D-B007-BBE47E06D656}" type="sibTrans" cxnId="{EE3607CC-6A32-4FEF-99C8-3638C59A7107}">
      <dgm:prSet/>
      <dgm:spPr/>
      <dgm:t>
        <a:bodyPr/>
        <a:lstStyle/>
        <a:p>
          <a:endParaRPr lang="en-US"/>
        </a:p>
      </dgm:t>
    </dgm:pt>
    <dgm:pt modelId="{1B269B99-B2E4-4125-BC2E-09684208D938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Challenges: NTBs, uneven development, infrastructure deficiencies and limited product diversification- which is why both the </a:t>
          </a:r>
          <a:r>
            <a:rPr lang="en-US" dirty="0" err="1"/>
            <a:t>AfCFTA</a:t>
          </a:r>
          <a:r>
            <a:rPr lang="en-US" dirty="0"/>
            <a:t> and SADC are emphasizing industrialization as a key to the success of intra-Africa trade.</a:t>
          </a:r>
        </a:p>
      </dgm:t>
    </dgm:pt>
    <dgm:pt modelId="{746B1BD7-121A-4672-A028-15ADFCDCA14A}" type="parTrans" cxnId="{26A6E8DB-BC52-43E1-AFD0-AEE73C79B711}">
      <dgm:prSet/>
      <dgm:spPr/>
      <dgm:t>
        <a:bodyPr/>
        <a:lstStyle/>
        <a:p>
          <a:endParaRPr lang="en-US"/>
        </a:p>
      </dgm:t>
    </dgm:pt>
    <dgm:pt modelId="{23C97401-2534-49F5-A638-5B365D1CC161}" type="sibTrans" cxnId="{26A6E8DB-BC52-43E1-AFD0-AEE73C79B711}">
      <dgm:prSet/>
      <dgm:spPr/>
      <dgm:t>
        <a:bodyPr/>
        <a:lstStyle/>
        <a:p>
          <a:endParaRPr lang="en-US"/>
        </a:p>
      </dgm:t>
    </dgm:pt>
    <dgm:pt modelId="{6F0BBAE3-7525-456F-9DFD-632148DE5EFA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Facilitates intra-regional trade among the 16 SADC member states </a:t>
          </a:r>
        </a:p>
      </dgm:t>
    </dgm:pt>
    <dgm:pt modelId="{D5988D50-4636-4A20-BF96-279DC94824B4}" type="parTrans" cxnId="{28623F42-E0B0-4745-8F66-249EC3C4AA8D}">
      <dgm:prSet/>
      <dgm:spPr/>
      <dgm:t>
        <a:bodyPr/>
        <a:lstStyle/>
        <a:p>
          <a:endParaRPr lang="en-US"/>
        </a:p>
      </dgm:t>
    </dgm:pt>
    <dgm:pt modelId="{F73DDB5D-3E41-410C-8D52-4D618BFD1F76}" type="sibTrans" cxnId="{28623F42-E0B0-4745-8F66-249EC3C4AA8D}">
      <dgm:prSet/>
      <dgm:spPr/>
      <dgm:t>
        <a:bodyPr/>
        <a:lstStyle/>
        <a:p>
          <a:endParaRPr lang="en-US"/>
        </a:p>
      </dgm:t>
    </dgm:pt>
    <dgm:pt modelId="{13218171-5E15-4F0C-A676-BD528BD573A3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Achievements: Contributes  to intra-SADC trade, which is around 23 percent, above the continental average</a:t>
          </a:r>
        </a:p>
      </dgm:t>
    </dgm:pt>
    <dgm:pt modelId="{7FD7DA90-19AF-465E-B155-EF2A914CE872}" type="parTrans" cxnId="{A6881694-6B72-47D7-892F-F79BF53121B3}">
      <dgm:prSet/>
      <dgm:spPr/>
      <dgm:t>
        <a:bodyPr/>
        <a:lstStyle/>
        <a:p>
          <a:endParaRPr lang="en-US"/>
        </a:p>
      </dgm:t>
    </dgm:pt>
    <dgm:pt modelId="{4D2486E4-2BE8-4FF3-AB9F-53278EB89575}" type="sibTrans" cxnId="{A6881694-6B72-47D7-892F-F79BF53121B3}">
      <dgm:prSet/>
      <dgm:spPr/>
      <dgm:t>
        <a:bodyPr/>
        <a:lstStyle/>
        <a:p>
          <a:endParaRPr lang="en-US"/>
        </a:p>
      </dgm:t>
    </dgm:pt>
    <dgm:pt modelId="{7313C207-9521-4074-9DE1-DC441D4AA649}" type="pres">
      <dgm:prSet presAssocID="{34391B00-DBB1-466E-9F65-3A961218A4F1}" presName="linear" presStyleCnt="0">
        <dgm:presLayoutVars>
          <dgm:animLvl val="lvl"/>
          <dgm:resizeHandles val="exact"/>
        </dgm:presLayoutVars>
      </dgm:prSet>
      <dgm:spPr/>
    </dgm:pt>
    <dgm:pt modelId="{3B706AB3-940F-4583-931E-CD08573634C2}" type="pres">
      <dgm:prSet presAssocID="{78FCFE29-0B53-448C-B3A5-4FC82604036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10950E36-DE3E-4D8F-9693-D1379B00E65A}" type="pres">
      <dgm:prSet presAssocID="{78FCFE29-0B53-448C-B3A5-4FC82604036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5483B2F-96D8-4BED-85EA-7E72D28F4239}" type="presOf" srcId="{78FCFE29-0B53-448C-B3A5-4FC826040369}" destId="{3B706AB3-940F-4583-931E-CD08573634C2}" srcOrd="0" destOrd="0" presId="urn:microsoft.com/office/officeart/2005/8/layout/vList2"/>
    <dgm:cxn modelId="{FB41F238-7E91-46BB-9A2F-F8BDE1B0DA46}" type="presOf" srcId="{6F0BBAE3-7525-456F-9DFD-632148DE5EFA}" destId="{10950E36-DE3E-4D8F-9693-D1379B00E65A}" srcOrd="0" destOrd="0" presId="urn:microsoft.com/office/officeart/2005/8/layout/vList2"/>
    <dgm:cxn modelId="{28623F42-E0B0-4745-8F66-249EC3C4AA8D}" srcId="{78FCFE29-0B53-448C-B3A5-4FC826040369}" destId="{6F0BBAE3-7525-456F-9DFD-632148DE5EFA}" srcOrd="0" destOrd="0" parTransId="{D5988D50-4636-4A20-BF96-279DC94824B4}" sibTransId="{F73DDB5D-3E41-410C-8D52-4D618BFD1F76}"/>
    <dgm:cxn modelId="{D3876E58-70E0-4E6D-B061-C311657C6532}" type="presOf" srcId="{13218171-5E15-4F0C-A676-BD528BD573A3}" destId="{10950E36-DE3E-4D8F-9693-D1379B00E65A}" srcOrd="0" destOrd="4" presId="urn:microsoft.com/office/officeart/2005/8/layout/vList2"/>
    <dgm:cxn modelId="{7C6B4A7F-CC46-4F8E-B3F8-098855FB2CFD}" srcId="{34391B00-DBB1-466E-9F65-3A961218A4F1}" destId="{78FCFE29-0B53-448C-B3A5-4FC826040369}" srcOrd="0" destOrd="0" parTransId="{7EA8B273-A9CD-42A1-BF72-6F55B781C290}" sibTransId="{F060EE5E-D11A-483E-B637-BABA604F2481}"/>
    <dgm:cxn modelId="{3E562785-4353-45EA-8E61-ED3BAD2489E4}" type="presOf" srcId="{510AD287-8169-4C65-97D9-F49B18150B6D}" destId="{10950E36-DE3E-4D8F-9693-D1379B00E65A}" srcOrd="0" destOrd="1" presId="urn:microsoft.com/office/officeart/2005/8/layout/vList2"/>
    <dgm:cxn modelId="{9ADAC886-7F61-4844-BA21-AF06C6EF5E4A}" type="presOf" srcId="{1B269B99-B2E4-4125-BC2E-09684208D938}" destId="{10950E36-DE3E-4D8F-9693-D1379B00E65A}" srcOrd="0" destOrd="3" presId="urn:microsoft.com/office/officeart/2005/8/layout/vList2"/>
    <dgm:cxn modelId="{A6881694-6B72-47D7-892F-F79BF53121B3}" srcId="{78FCFE29-0B53-448C-B3A5-4FC826040369}" destId="{13218171-5E15-4F0C-A676-BD528BD573A3}" srcOrd="4" destOrd="0" parTransId="{7FD7DA90-19AF-465E-B155-EF2A914CE872}" sibTransId="{4D2486E4-2BE8-4FF3-AB9F-53278EB89575}"/>
    <dgm:cxn modelId="{C9B7DDA0-18BB-4EA4-B453-B9173ABBC7AA}" srcId="{78FCFE29-0B53-448C-B3A5-4FC826040369}" destId="{510AD287-8169-4C65-97D9-F49B18150B6D}" srcOrd="1" destOrd="0" parTransId="{C288257E-F0FD-46F1-A383-17874DE9A0AE}" sibTransId="{86AF3B3E-4C84-4270-94CC-B232B9687786}"/>
    <dgm:cxn modelId="{F54E67C7-9908-48EB-9942-AB070D1FD39F}" type="presOf" srcId="{34391B00-DBB1-466E-9F65-3A961218A4F1}" destId="{7313C207-9521-4074-9DE1-DC441D4AA649}" srcOrd="0" destOrd="0" presId="urn:microsoft.com/office/officeart/2005/8/layout/vList2"/>
    <dgm:cxn modelId="{EE3607CC-6A32-4FEF-99C8-3638C59A7107}" srcId="{78FCFE29-0B53-448C-B3A5-4FC826040369}" destId="{342FD001-C70C-4A75-B163-6F66F17FFEE1}" srcOrd="2" destOrd="0" parTransId="{8473D556-2C6F-474A-951E-20EA50839517}" sibTransId="{9B59A364-5AA4-4F3D-B007-BBE47E06D656}"/>
    <dgm:cxn modelId="{26A6E8DB-BC52-43E1-AFD0-AEE73C79B711}" srcId="{78FCFE29-0B53-448C-B3A5-4FC826040369}" destId="{1B269B99-B2E4-4125-BC2E-09684208D938}" srcOrd="3" destOrd="0" parTransId="{746B1BD7-121A-4672-A028-15ADFCDCA14A}" sibTransId="{23C97401-2534-49F5-A638-5B365D1CC161}"/>
    <dgm:cxn modelId="{0F6E1DF0-D816-4286-8DB1-C4859CA87EF0}" type="presOf" srcId="{342FD001-C70C-4A75-B163-6F66F17FFEE1}" destId="{10950E36-DE3E-4D8F-9693-D1379B00E65A}" srcOrd="0" destOrd="2" presId="urn:microsoft.com/office/officeart/2005/8/layout/vList2"/>
    <dgm:cxn modelId="{3D99EBE3-767E-40CD-8114-806E66E7DBEF}" type="presParOf" srcId="{7313C207-9521-4074-9DE1-DC441D4AA649}" destId="{3B706AB3-940F-4583-931E-CD08573634C2}" srcOrd="0" destOrd="0" presId="urn:microsoft.com/office/officeart/2005/8/layout/vList2"/>
    <dgm:cxn modelId="{B8CC5567-161D-491A-8FA9-CA9F276BA212}" type="presParOf" srcId="{7313C207-9521-4074-9DE1-DC441D4AA649}" destId="{10950E36-DE3E-4D8F-9693-D1379B00E65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98D359-8A63-43EC-9CD1-6DF6C94589A8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EBD898E-9511-4D7A-AFA2-3549F7A4216C}">
      <dgm:prSet/>
      <dgm:spPr/>
      <dgm:t>
        <a:bodyPr/>
        <a:lstStyle/>
        <a:p>
          <a:r>
            <a:rPr lang="en-SZ" dirty="0"/>
            <a:t>Capacity Development</a:t>
          </a:r>
          <a:endParaRPr lang="en-US" dirty="0"/>
        </a:p>
      </dgm:t>
    </dgm:pt>
    <dgm:pt modelId="{50028D32-78F7-44EB-B99B-5E24DB6F4FC4}" type="parTrans" cxnId="{3AA1D4D7-64B0-4D60-86D1-29C965A5C4EF}">
      <dgm:prSet/>
      <dgm:spPr/>
      <dgm:t>
        <a:bodyPr/>
        <a:lstStyle/>
        <a:p>
          <a:endParaRPr lang="en-US"/>
        </a:p>
      </dgm:t>
    </dgm:pt>
    <dgm:pt modelId="{53B8347A-F5B1-4615-B79B-2EE8CE10057A}" type="sibTrans" cxnId="{3AA1D4D7-64B0-4D60-86D1-29C965A5C4EF}">
      <dgm:prSet/>
      <dgm:spPr/>
      <dgm:t>
        <a:bodyPr/>
        <a:lstStyle/>
        <a:p>
          <a:endParaRPr lang="en-US"/>
        </a:p>
      </dgm:t>
    </dgm:pt>
    <dgm:pt modelId="{AC6CAB10-E34E-47AD-8827-28A4FE2558B0}">
      <dgm:prSet/>
      <dgm:spPr/>
      <dgm:t>
        <a:bodyPr/>
        <a:lstStyle/>
        <a:p>
          <a:r>
            <a:rPr lang="en-SZ"/>
            <a:t>Private Sector Development</a:t>
          </a:r>
          <a:endParaRPr lang="en-US"/>
        </a:p>
      </dgm:t>
    </dgm:pt>
    <dgm:pt modelId="{6581EE8E-6A03-4262-B960-2CC753E36F02}" type="parTrans" cxnId="{4657EDE1-5E00-4AAB-998A-71239053E256}">
      <dgm:prSet/>
      <dgm:spPr/>
      <dgm:t>
        <a:bodyPr/>
        <a:lstStyle/>
        <a:p>
          <a:endParaRPr lang="en-US"/>
        </a:p>
      </dgm:t>
    </dgm:pt>
    <dgm:pt modelId="{A0D70F95-C483-4BFD-81FE-FBD3FC818043}" type="sibTrans" cxnId="{4657EDE1-5E00-4AAB-998A-71239053E256}">
      <dgm:prSet/>
      <dgm:spPr/>
      <dgm:t>
        <a:bodyPr/>
        <a:lstStyle/>
        <a:p>
          <a:endParaRPr lang="en-US"/>
        </a:p>
      </dgm:t>
    </dgm:pt>
    <dgm:pt modelId="{76D2695A-3593-4E0C-B801-F6A5BEF3CE08}">
      <dgm:prSet/>
      <dgm:spPr/>
      <dgm:t>
        <a:bodyPr/>
        <a:lstStyle/>
        <a:p>
          <a:r>
            <a:rPr lang="en-SZ"/>
            <a:t>Industrial Development </a:t>
          </a:r>
          <a:endParaRPr lang="en-US"/>
        </a:p>
      </dgm:t>
    </dgm:pt>
    <dgm:pt modelId="{DB99214F-D2A2-40EA-8C10-A27EDACD933E}" type="parTrans" cxnId="{79222A9C-73DF-44AC-AAE9-21A680C37235}">
      <dgm:prSet/>
      <dgm:spPr/>
      <dgm:t>
        <a:bodyPr/>
        <a:lstStyle/>
        <a:p>
          <a:endParaRPr lang="en-US"/>
        </a:p>
      </dgm:t>
    </dgm:pt>
    <dgm:pt modelId="{140C3A87-90B9-467A-8878-469B7CE83972}" type="sibTrans" cxnId="{79222A9C-73DF-44AC-AAE9-21A680C37235}">
      <dgm:prSet/>
      <dgm:spPr/>
      <dgm:t>
        <a:bodyPr/>
        <a:lstStyle/>
        <a:p>
          <a:endParaRPr lang="en-US"/>
        </a:p>
      </dgm:t>
    </dgm:pt>
    <dgm:pt modelId="{870B965D-B91F-4407-BF5D-548C9F2E1023}">
      <dgm:prSet/>
      <dgm:spPr/>
      <dgm:t>
        <a:bodyPr/>
        <a:lstStyle/>
        <a:p>
          <a:r>
            <a:rPr lang="en-US"/>
            <a:t>Access </a:t>
          </a:r>
          <a:r>
            <a:rPr lang="en-SZ"/>
            <a:t>Finance</a:t>
          </a:r>
          <a:endParaRPr lang="en-US"/>
        </a:p>
      </dgm:t>
    </dgm:pt>
    <dgm:pt modelId="{BCD4D67B-EDD4-4E8B-9A80-F3E3A271CFF6}" type="parTrans" cxnId="{36F86D4A-543B-4A34-9A37-F9D9102C9575}">
      <dgm:prSet/>
      <dgm:spPr/>
      <dgm:t>
        <a:bodyPr/>
        <a:lstStyle/>
        <a:p>
          <a:endParaRPr lang="en-US"/>
        </a:p>
      </dgm:t>
    </dgm:pt>
    <dgm:pt modelId="{0E00D999-774F-4036-81B6-42691D602EA3}" type="sibTrans" cxnId="{36F86D4A-543B-4A34-9A37-F9D9102C9575}">
      <dgm:prSet/>
      <dgm:spPr/>
      <dgm:t>
        <a:bodyPr/>
        <a:lstStyle/>
        <a:p>
          <a:endParaRPr lang="en-US"/>
        </a:p>
      </dgm:t>
    </dgm:pt>
    <dgm:pt modelId="{AB9C5FB2-0B3E-427C-B233-93EBAC6B9955}">
      <dgm:prSet/>
      <dgm:spPr/>
      <dgm:t>
        <a:bodyPr/>
        <a:lstStyle/>
        <a:p>
          <a:r>
            <a:rPr lang="en-SZ"/>
            <a:t>Resource Mobilization</a:t>
          </a:r>
          <a:endParaRPr lang="en-US"/>
        </a:p>
      </dgm:t>
    </dgm:pt>
    <dgm:pt modelId="{C43CCB19-8BE0-40B4-815F-5A6DC69BB09F}" type="parTrans" cxnId="{62AE0C8A-F029-4C9A-874A-F54752A99C9C}">
      <dgm:prSet/>
      <dgm:spPr/>
      <dgm:t>
        <a:bodyPr/>
        <a:lstStyle/>
        <a:p>
          <a:endParaRPr lang="en-US"/>
        </a:p>
      </dgm:t>
    </dgm:pt>
    <dgm:pt modelId="{14979471-62CB-4367-BE73-C01CAD116F7A}" type="sibTrans" cxnId="{62AE0C8A-F029-4C9A-874A-F54752A99C9C}">
      <dgm:prSet/>
      <dgm:spPr/>
      <dgm:t>
        <a:bodyPr/>
        <a:lstStyle/>
        <a:p>
          <a:endParaRPr lang="en-US"/>
        </a:p>
      </dgm:t>
    </dgm:pt>
    <dgm:pt modelId="{42985C6A-4E58-46EA-9F78-CD22A6B84C39}">
      <dgm:prSet/>
      <dgm:spPr/>
      <dgm:t>
        <a:bodyPr/>
        <a:lstStyle/>
        <a:p>
          <a:r>
            <a:rPr lang="en-SZ" dirty="0"/>
            <a:t>Instructure Development</a:t>
          </a:r>
          <a:endParaRPr lang="en-US" dirty="0"/>
        </a:p>
      </dgm:t>
    </dgm:pt>
    <dgm:pt modelId="{17B326E3-B41D-4047-AAF2-F94699EA228E}" type="parTrans" cxnId="{2E93EE55-4DAE-4D8E-9B18-0392032F1A0F}">
      <dgm:prSet/>
      <dgm:spPr/>
      <dgm:t>
        <a:bodyPr/>
        <a:lstStyle/>
        <a:p>
          <a:endParaRPr lang="en-US"/>
        </a:p>
      </dgm:t>
    </dgm:pt>
    <dgm:pt modelId="{0AEC6150-FB55-4EE4-A9F1-14088A3B1272}" type="sibTrans" cxnId="{2E93EE55-4DAE-4D8E-9B18-0392032F1A0F}">
      <dgm:prSet/>
      <dgm:spPr/>
      <dgm:t>
        <a:bodyPr/>
        <a:lstStyle/>
        <a:p>
          <a:endParaRPr lang="en-US"/>
        </a:p>
      </dgm:t>
    </dgm:pt>
    <dgm:pt modelId="{0BF81BB2-2043-439D-88CA-726CCB4F0662}">
      <dgm:prSet/>
      <dgm:spPr/>
      <dgm:t>
        <a:bodyPr/>
        <a:lstStyle/>
        <a:p>
          <a:r>
            <a:rPr lang="en-SZ" dirty="0"/>
            <a:t>Economic Empowerment of Women and Youth in Trade </a:t>
          </a:r>
          <a:endParaRPr lang="en-US" dirty="0"/>
        </a:p>
      </dgm:t>
    </dgm:pt>
    <dgm:pt modelId="{E52B0CEA-91B9-444C-88DC-4F6BFB27AF07}" type="parTrans" cxnId="{CD1A5B4C-BBD3-4743-802D-2BDB00A8F191}">
      <dgm:prSet/>
      <dgm:spPr/>
      <dgm:t>
        <a:bodyPr/>
        <a:lstStyle/>
        <a:p>
          <a:endParaRPr lang="en-US"/>
        </a:p>
      </dgm:t>
    </dgm:pt>
    <dgm:pt modelId="{8ACCD2D6-93BF-4A0C-86A3-A4125AE8CBAD}" type="sibTrans" cxnId="{CD1A5B4C-BBD3-4743-802D-2BDB00A8F191}">
      <dgm:prSet/>
      <dgm:spPr/>
      <dgm:t>
        <a:bodyPr/>
        <a:lstStyle/>
        <a:p>
          <a:endParaRPr lang="en-US"/>
        </a:p>
      </dgm:t>
    </dgm:pt>
    <dgm:pt modelId="{29B02472-7083-43BE-9050-9446E87FE916}">
      <dgm:prSet/>
      <dgm:spPr/>
      <dgm:t>
        <a:bodyPr/>
        <a:lstStyle/>
        <a:p>
          <a:r>
            <a:rPr lang="en-SZ" dirty="0"/>
            <a:t>Coordination Mechanisms</a:t>
          </a:r>
          <a:endParaRPr lang="en-US" dirty="0"/>
        </a:p>
      </dgm:t>
    </dgm:pt>
    <dgm:pt modelId="{5E26CE06-4FC0-43AD-8722-D816C839C70B}" type="parTrans" cxnId="{7D65218D-7BFC-457A-9B3B-3CBC0F3785DA}">
      <dgm:prSet/>
      <dgm:spPr/>
      <dgm:t>
        <a:bodyPr/>
        <a:lstStyle/>
        <a:p>
          <a:endParaRPr lang="en-US"/>
        </a:p>
      </dgm:t>
    </dgm:pt>
    <dgm:pt modelId="{0EE4ED6C-362D-4CB8-A309-1901C479BEC5}" type="sibTrans" cxnId="{7D65218D-7BFC-457A-9B3B-3CBC0F3785DA}">
      <dgm:prSet/>
      <dgm:spPr/>
      <dgm:t>
        <a:bodyPr/>
        <a:lstStyle/>
        <a:p>
          <a:endParaRPr lang="en-US"/>
        </a:p>
      </dgm:t>
    </dgm:pt>
    <dgm:pt modelId="{3831F33D-B9D6-43AE-ABF7-D4B7E3106B1F}" type="pres">
      <dgm:prSet presAssocID="{4D98D359-8A63-43EC-9CD1-6DF6C94589A8}" presName="linear" presStyleCnt="0">
        <dgm:presLayoutVars>
          <dgm:animLvl val="lvl"/>
          <dgm:resizeHandles val="exact"/>
        </dgm:presLayoutVars>
      </dgm:prSet>
      <dgm:spPr/>
    </dgm:pt>
    <dgm:pt modelId="{421D13CB-F97A-4806-A86F-ACA7636CC61B}" type="pres">
      <dgm:prSet presAssocID="{9EBD898E-9511-4D7A-AFA2-3549F7A4216C}" presName="parentText" presStyleLbl="node1" presStyleIdx="0" presStyleCnt="8" custLinFactY="-71694" custLinFactNeighborY="-100000">
        <dgm:presLayoutVars>
          <dgm:chMax val="0"/>
          <dgm:bulletEnabled val="1"/>
        </dgm:presLayoutVars>
      </dgm:prSet>
      <dgm:spPr/>
    </dgm:pt>
    <dgm:pt modelId="{20C9D80E-858F-40AC-A581-298156FEFDD7}" type="pres">
      <dgm:prSet presAssocID="{53B8347A-F5B1-4615-B79B-2EE8CE10057A}" presName="spacer" presStyleCnt="0"/>
      <dgm:spPr/>
    </dgm:pt>
    <dgm:pt modelId="{F58F4F18-1140-4B2C-9995-92C4F479FC45}" type="pres">
      <dgm:prSet presAssocID="{AC6CAB10-E34E-47AD-8827-28A4FE2558B0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F8F3D515-374C-440C-AFCE-E7262AF3F904}" type="pres">
      <dgm:prSet presAssocID="{A0D70F95-C483-4BFD-81FE-FBD3FC818043}" presName="spacer" presStyleCnt="0"/>
      <dgm:spPr/>
    </dgm:pt>
    <dgm:pt modelId="{63374F0F-320F-45EC-A88C-BCC2B0A2DEBB}" type="pres">
      <dgm:prSet presAssocID="{76D2695A-3593-4E0C-B801-F6A5BEF3CE08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074C0BC2-F488-40F0-BA0B-6475F54EF903}" type="pres">
      <dgm:prSet presAssocID="{140C3A87-90B9-467A-8878-469B7CE83972}" presName="spacer" presStyleCnt="0"/>
      <dgm:spPr/>
    </dgm:pt>
    <dgm:pt modelId="{C7F43264-9F06-4C42-88EB-42CFC016395C}" type="pres">
      <dgm:prSet presAssocID="{870B965D-B91F-4407-BF5D-548C9F2E1023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8ACC976D-FCAD-462F-B879-8832C1EC993B}" type="pres">
      <dgm:prSet presAssocID="{0E00D999-774F-4036-81B6-42691D602EA3}" presName="spacer" presStyleCnt="0"/>
      <dgm:spPr/>
    </dgm:pt>
    <dgm:pt modelId="{A68FF909-D6E8-42DF-8B76-6253E5DEB11F}" type="pres">
      <dgm:prSet presAssocID="{AB9C5FB2-0B3E-427C-B233-93EBAC6B9955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0AA5DB9D-BDCB-4FFC-AD1D-2BCE289DBE7E}" type="pres">
      <dgm:prSet presAssocID="{14979471-62CB-4367-BE73-C01CAD116F7A}" presName="spacer" presStyleCnt="0"/>
      <dgm:spPr/>
    </dgm:pt>
    <dgm:pt modelId="{47C6DC86-62EC-403A-AF57-C2D6AD9D62C3}" type="pres">
      <dgm:prSet presAssocID="{42985C6A-4E58-46EA-9F78-CD22A6B84C39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2232DB42-4F2D-4505-A5E6-BE7F0BF3E965}" type="pres">
      <dgm:prSet presAssocID="{0AEC6150-FB55-4EE4-A9F1-14088A3B1272}" presName="spacer" presStyleCnt="0"/>
      <dgm:spPr/>
    </dgm:pt>
    <dgm:pt modelId="{B0E0C8C1-C3BF-4372-92EC-0C62219F7EBC}" type="pres">
      <dgm:prSet presAssocID="{0BF81BB2-2043-439D-88CA-726CCB4F0662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A2F68A84-2C24-480C-870B-DF30D90E5965}" type="pres">
      <dgm:prSet presAssocID="{8ACCD2D6-93BF-4A0C-86A3-A4125AE8CBAD}" presName="spacer" presStyleCnt="0"/>
      <dgm:spPr/>
    </dgm:pt>
    <dgm:pt modelId="{A994B98C-D863-416A-9033-E6BBD93FCC9D}" type="pres">
      <dgm:prSet presAssocID="{29B02472-7083-43BE-9050-9446E87FE916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F49E7302-31A0-4EFE-96C9-6F37F0D34E69}" type="presOf" srcId="{9EBD898E-9511-4D7A-AFA2-3549F7A4216C}" destId="{421D13CB-F97A-4806-A86F-ACA7636CC61B}" srcOrd="0" destOrd="0" presId="urn:microsoft.com/office/officeart/2005/8/layout/vList2"/>
    <dgm:cxn modelId="{2160AE19-1D96-4655-9989-9847E5D33128}" type="presOf" srcId="{AC6CAB10-E34E-47AD-8827-28A4FE2558B0}" destId="{F58F4F18-1140-4B2C-9995-92C4F479FC45}" srcOrd="0" destOrd="0" presId="urn:microsoft.com/office/officeart/2005/8/layout/vList2"/>
    <dgm:cxn modelId="{F538805F-9A2F-4077-8467-8EBDB66F719B}" type="presOf" srcId="{0BF81BB2-2043-439D-88CA-726CCB4F0662}" destId="{B0E0C8C1-C3BF-4372-92EC-0C62219F7EBC}" srcOrd="0" destOrd="0" presId="urn:microsoft.com/office/officeart/2005/8/layout/vList2"/>
    <dgm:cxn modelId="{F3D17763-7EDE-4A09-8AE0-2716A037ED84}" type="presOf" srcId="{76D2695A-3593-4E0C-B801-F6A5BEF3CE08}" destId="{63374F0F-320F-45EC-A88C-BCC2B0A2DEBB}" srcOrd="0" destOrd="0" presId="urn:microsoft.com/office/officeart/2005/8/layout/vList2"/>
    <dgm:cxn modelId="{36F86D4A-543B-4A34-9A37-F9D9102C9575}" srcId="{4D98D359-8A63-43EC-9CD1-6DF6C94589A8}" destId="{870B965D-B91F-4407-BF5D-548C9F2E1023}" srcOrd="3" destOrd="0" parTransId="{BCD4D67B-EDD4-4E8B-9A80-F3E3A271CFF6}" sibTransId="{0E00D999-774F-4036-81B6-42691D602EA3}"/>
    <dgm:cxn modelId="{A7E1724A-12A5-4DD6-BEE0-82D5A049988D}" type="presOf" srcId="{AB9C5FB2-0B3E-427C-B233-93EBAC6B9955}" destId="{A68FF909-D6E8-42DF-8B76-6253E5DEB11F}" srcOrd="0" destOrd="0" presId="urn:microsoft.com/office/officeart/2005/8/layout/vList2"/>
    <dgm:cxn modelId="{CD1A5B4C-BBD3-4743-802D-2BDB00A8F191}" srcId="{4D98D359-8A63-43EC-9CD1-6DF6C94589A8}" destId="{0BF81BB2-2043-439D-88CA-726CCB4F0662}" srcOrd="6" destOrd="0" parTransId="{E52B0CEA-91B9-444C-88DC-4F6BFB27AF07}" sibTransId="{8ACCD2D6-93BF-4A0C-86A3-A4125AE8CBAD}"/>
    <dgm:cxn modelId="{2E93EE55-4DAE-4D8E-9B18-0392032F1A0F}" srcId="{4D98D359-8A63-43EC-9CD1-6DF6C94589A8}" destId="{42985C6A-4E58-46EA-9F78-CD22A6B84C39}" srcOrd="5" destOrd="0" parTransId="{17B326E3-B41D-4047-AAF2-F94699EA228E}" sibTransId="{0AEC6150-FB55-4EE4-A9F1-14088A3B1272}"/>
    <dgm:cxn modelId="{57693886-CC2E-481B-94E8-C9A778D488FB}" type="presOf" srcId="{4D98D359-8A63-43EC-9CD1-6DF6C94589A8}" destId="{3831F33D-B9D6-43AE-ABF7-D4B7E3106B1F}" srcOrd="0" destOrd="0" presId="urn:microsoft.com/office/officeart/2005/8/layout/vList2"/>
    <dgm:cxn modelId="{62AE0C8A-F029-4C9A-874A-F54752A99C9C}" srcId="{4D98D359-8A63-43EC-9CD1-6DF6C94589A8}" destId="{AB9C5FB2-0B3E-427C-B233-93EBAC6B9955}" srcOrd="4" destOrd="0" parTransId="{C43CCB19-8BE0-40B4-815F-5A6DC69BB09F}" sibTransId="{14979471-62CB-4367-BE73-C01CAD116F7A}"/>
    <dgm:cxn modelId="{5D41338A-949D-4D5B-A529-65E63AB53941}" type="presOf" srcId="{870B965D-B91F-4407-BF5D-548C9F2E1023}" destId="{C7F43264-9F06-4C42-88EB-42CFC016395C}" srcOrd="0" destOrd="0" presId="urn:microsoft.com/office/officeart/2005/8/layout/vList2"/>
    <dgm:cxn modelId="{7D65218D-7BFC-457A-9B3B-3CBC0F3785DA}" srcId="{4D98D359-8A63-43EC-9CD1-6DF6C94589A8}" destId="{29B02472-7083-43BE-9050-9446E87FE916}" srcOrd="7" destOrd="0" parTransId="{5E26CE06-4FC0-43AD-8722-D816C839C70B}" sibTransId="{0EE4ED6C-362D-4CB8-A309-1901C479BEC5}"/>
    <dgm:cxn modelId="{4CE16899-EFDE-4173-9013-86204CBE8864}" type="presOf" srcId="{29B02472-7083-43BE-9050-9446E87FE916}" destId="{A994B98C-D863-416A-9033-E6BBD93FCC9D}" srcOrd="0" destOrd="0" presId="urn:microsoft.com/office/officeart/2005/8/layout/vList2"/>
    <dgm:cxn modelId="{79222A9C-73DF-44AC-AAE9-21A680C37235}" srcId="{4D98D359-8A63-43EC-9CD1-6DF6C94589A8}" destId="{76D2695A-3593-4E0C-B801-F6A5BEF3CE08}" srcOrd="2" destOrd="0" parTransId="{DB99214F-D2A2-40EA-8C10-A27EDACD933E}" sibTransId="{140C3A87-90B9-467A-8878-469B7CE83972}"/>
    <dgm:cxn modelId="{04FE89AE-3DD3-4248-9CCB-2C0D879A4CF0}" type="presOf" srcId="{42985C6A-4E58-46EA-9F78-CD22A6B84C39}" destId="{47C6DC86-62EC-403A-AF57-C2D6AD9D62C3}" srcOrd="0" destOrd="0" presId="urn:microsoft.com/office/officeart/2005/8/layout/vList2"/>
    <dgm:cxn modelId="{3AA1D4D7-64B0-4D60-86D1-29C965A5C4EF}" srcId="{4D98D359-8A63-43EC-9CD1-6DF6C94589A8}" destId="{9EBD898E-9511-4D7A-AFA2-3549F7A4216C}" srcOrd="0" destOrd="0" parTransId="{50028D32-78F7-44EB-B99B-5E24DB6F4FC4}" sibTransId="{53B8347A-F5B1-4615-B79B-2EE8CE10057A}"/>
    <dgm:cxn modelId="{4657EDE1-5E00-4AAB-998A-71239053E256}" srcId="{4D98D359-8A63-43EC-9CD1-6DF6C94589A8}" destId="{AC6CAB10-E34E-47AD-8827-28A4FE2558B0}" srcOrd="1" destOrd="0" parTransId="{6581EE8E-6A03-4262-B960-2CC753E36F02}" sibTransId="{A0D70F95-C483-4BFD-81FE-FBD3FC818043}"/>
    <dgm:cxn modelId="{0A6FCBE9-36D9-4432-AC8A-75BC90A25A90}" type="presParOf" srcId="{3831F33D-B9D6-43AE-ABF7-D4B7E3106B1F}" destId="{421D13CB-F97A-4806-A86F-ACA7636CC61B}" srcOrd="0" destOrd="0" presId="urn:microsoft.com/office/officeart/2005/8/layout/vList2"/>
    <dgm:cxn modelId="{07927F2A-EA08-496D-AC5E-9B792F6FEA80}" type="presParOf" srcId="{3831F33D-B9D6-43AE-ABF7-D4B7E3106B1F}" destId="{20C9D80E-858F-40AC-A581-298156FEFDD7}" srcOrd="1" destOrd="0" presId="urn:microsoft.com/office/officeart/2005/8/layout/vList2"/>
    <dgm:cxn modelId="{7411E726-4604-4C0E-8F27-332E6B5380D1}" type="presParOf" srcId="{3831F33D-B9D6-43AE-ABF7-D4B7E3106B1F}" destId="{F58F4F18-1140-4B2C-9995-92C4F479FC45}" srcOrd="2" destOrd="0" presId="urn:microsoft.com/office/officeart/2005/8/layout/vList2"/>
    <dgm:cxn modelId="{5C869717-C49A-479E-984D-437AD1B5A4B9}" type="presParOf" srcId="{3831F33D-B9D6-43AE-ABF7-D4B7E3106B1F}" destId="{F8F3D515-374C-440C-AFCE-E7262AF3F904}" srcOrd="3" destOrd="0" presId="urn:microsoft.com/office/officeart/2005/8/layout/vList2"/>
    <dgm:cxn modelId="{E62CAF0A-10BA-4FE7-A7AC-0BF93430F77C}" type="presParOf" srcId="{3831F33D-B9D6-43AE-ABF7-D4B7E3106B1F}" destId="{63374F0F-320F-45EC-A88C-BCC2B0A2DEBB}" srcOrd="4" destOrd="0" presId="urn:microsoft.com/office/officeart/2005/8/layout/vList2"/>
    <dgm:cxn modelId="{2C494520-9FB7-40CD-8FD7-61ECCE4B3BC0}" type="presParOf" srcId="{3831F33D-B9D6-43AE-ABF7-D4B7E3106B1F}" destId="{074C0BC2-F488-40F0-BA0B-6475F54EF903}" srcOrd="5" destOrd="0" presId="urn:microsoft.com/office/officeart/2005/8/layout/vList2"/>
    <dgm:cxn modelId="{B07A0543-B4A0-4833-B0CA-A8535D64830E}" type="presParOf" srcId="{3831F33D-B9D6-43AE-ABF7-D4B7E3106B1F}" destId="{C7F43264-9F06-4C42-88EB-42CFC016395C}" srcOrd="6" destOrd="0" presId="urn:microsoft.com/office/officeart/2005/8/layout/vList2"/>
    <dgm:cxn modelId="{1D2CD664-E0E7-4570-BAC3-BC2848F7722A}" type="presParOf" srcId="{3831F33D-B9D6-43AE-ABF7-D4B7E3106B1F}" destId="{8ACC976D-FCAD-462F-B879-8832C1EC993B}" srcOrd="7" destOrd="0" presId="urn:microsoft.com/office/officeart/2005/8/layout/vList2"/>
    <dgm:cxn modelId="{398FE599-6E38-47E9-BCB5-6DA44547392E}" type="presParOf" srcId="{3831F33D-B9D6-43AE-ABF7-D4B7E3106B1F}" destId="{A68FF909-D6E8-42DF-8B76-6253E5DEB11F}" srcOrd="8" destOrd="0" presId="urn:microsoft.com/office/officeart/2005/8/layout/vList2"/>
    <dgm:cxn modelId="{1D630251-6D16-4009-8B92-B31A907F7C05}" type="presParOf" srcId="{3831F33D-B9D6-43AE-ABF7-D4B7E3106B1F}" destId="{0AA5DB9D-BDCB-4FFC-AD1D-2BCE289DBE7E}" srcOrd="9" destOrd="0" presId="urn:microsoft.com/office/officeart/2005/8/layout/vList2"/>
    <dgm:cxn modelId="{C764B569-A99A-485A-A286-89D042404EE9}" type="presParOf" srcId="{3831F33D-B9D6-43AE-ABF7-D4B7E3106B1F}" destId="{47C6DC86-62EC-403A-AF57-C2D6AD9D62C3}" srcOrd="10" destOrd="0" presId="urn:microsoft.com/office/officeart/2005/8/layout/vList2"/>
    <dgm:cxn modelId="{51EA8501-A688-4447-9FD9-345C46F5D639}" type="presParOf" srcId="{3831F33D-B9D6-43AE-ABF7-D4B7E3106B1F}" destId="{2232DB42-4F2D-4505-A5E6-BE7F0BF3E965}" srcOrd="11" destOrd="0" presId="urn:microsoft.com/office/officeart/2005/8/layout/vList2"/>
    <dgm:cxn modelId="{CF2EC032-9F8D-4FB6-9555-6395BA159B63}" type="presParOf" srcId="{3831F33D-B9D6-43AE-ABF7-D4B7E3106B1F}" destId="{B0E0C8C1-C3BF-4372-92EC-0C62219F7EBC}" srcOrd="12" destOrd="0" presId="urn:microsoft.com/office/officeart/2005/8/layout/vList2"/>
    <dgm:cxn modelId="{58EC5423-2C3E-4F1D-A30E-0451F263F275}" type="presParOf" srcId="{3831F33D-B9D6-43AE-ABF7-D4B7E3106B1F}" destId="{A2F68A84-2C24-480C-870B-DF30D90E5965}" srcOrd="13" destOrd="0" presId="urn:microsoft.com/office/officeart/2005/8/layout/vList2"/>
    <dgm:cxn modelId="{E21D5E52-6055-4AB8-8A3D-B12490351014}" type="presParOf" srcId="{3831F33D-B9D6-43AE-ABF7-D4B7E3106B1F}" destId="{A994B98C-D863-416A-9033-E6BBD93FCC9D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4391B00-DBB1-466E-9F65-3A961218A4F1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8FCFE29-0B53-448C-B3A5-4FC826040369}">
      <dgm:prSet/>
      <dgm:spPr/>
      <dgm:t>
        <a:bodyPr/>
        <a:lstStyle/>
        <a:p>
          <a:r>
            <a:rPr lang="en-US" b="1" i="1" dirty="0"/>
            <a:t>Tripartite FTA…</a:t>
          </a:r>
          <a:endParaRPr lang="en-US" dirty="0"/>
        </a:p>
      </dgm:t>
    </dgm:pt>
    <dgm:pt modelId="{7EA8B273-A9CD-42A1-BF72-6F55B781C290}" type="parTrans" cxnId="{7C6B4A7F-CC46-4F8E-B3F8-098855FB2CFD}">
      <dgm:prSet/>
      <dgm:spPr/>
      <dgm:t>
        <a:bodyPr/>
        <a:lstStyle/>
        <a:p>
          <a:endParaRPr lang="en-US"/>
        </a:p>
      </dgm:t>
    </dgm:pt>
    <dgm:pt modelId="{F060EE5E-D11A-483E-B637-BABA604F2481}" type="sibTrans" cxnId="{7C6B4A7F-CC46-4F8E-B3F8-098855FB2CFD}">
      <dgm:prSet/>
      <dgm:spPr/>
      <dgm:t>
        <a:bodyPr/>
        <a:lstStyle/>
        <a:p>
          <a:endParaRPr lang="en-US"/>
        </a:p>
      </dgm:t>
    </dgm:pt>
    <dgm:pt modelId="{510AD287-8169-4C65-97D9-F49B18150B6D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Launched in 2015 after 7 years of intense negotiations;</a:t>
          </a:r>
        </a:p>
      </dgm:t>
    </dgm:pt>
    <dgm:pt modelId="{C288257E-F0FD-46F1-A383-17874DE9A0AE}" type="parTrans" cxnId="{C9B7DDA0-18BB-4EA4-B453-B9173ABBC7AA}">
      <dgm:prSet/>
      <dgm:spPr/>
      <dgm:t>
        <a:bodyPr/>
        <a:lstStyle/>
        <a:p>
          <a:endParaRPr lang="en-US"/>
        </a:p>
      </dgm:t>
    </dgm:pt>
    <dgm:pt modelId="{86AF3B3E-4C84-4270-94CC-B232B9687786}" type="sibTrans" cxnId="{C9B7DDA0-18BB-4EA4-B453-B9173ABBC7AA}">
      <dgm:prSet/>
      <dgm:spPr/>
      <dgm:t>
        <a:bodyPr/>
        <a:lstStyle/>
        <a:p>
          <a:endParaRPr lang="en-US"/>
        </a:p>
      </dgm:t>
    </dgm:pt>
    <dgm:pt modelId="{342FD001-C70C-4A75-B163-6F66F17FFEE1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23 countries signed the TFTA -14 ratifications needed before the Agreement can enter into force, which was achieved in July 2024;</a:t>
          </a:r>
        </a:p>
      </dgm:t>
    </dgm:pt>
    <dgm:pt modelId="{8473D556-2C6F-474A-951E-20EA50839517}" type="parTrans" cxnId="{EE3607CC-6A32-4FEF-99C8-3638C59A7107}">
      <dgm:prSet/>
      <dgm:spPr/>
      <dgm:t>
        <a:bodyPr/>
        <a:lstStyle/>
        <a:p>
          <a:endParaRPr lang="en-US"/>
        </a:p>
      </dgm:t>
    </dgm:pt>
    <dgm:pt modelId="{9B59A364-5AA4-4F3D-B007-BBE47E06D656}" type="sibTrans" cxnId="{EE3607CC-6A32-4FEF-99C8-3638C59A7107}">
      <dgm:prSet/>
      <dgm:spPr/>
      <dgm:t>
        <a:bodyPr/>
        <a:lstStyle/>
        <a:p>
          <a:endParaRPr lang="en-US"/>
        </a:p>
      </dgm:t>
    </dgm:pt>
    <dgm:pt modelId="{1B269B99-B2E4-4125-BC2E-09684208D938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Challenges: Agreement took long to finalize and didn’t benefit from the political support enjoyed by </a:t>
          </a:r>
          <a:r>
            <a:rPr lang="en-US" dirty="0" err="1"/>
            <a:t>AfCFTA</a:t>
          </a:r>
          <a:endParaRPr lang="en-US" dirty="0"/>
        </a:p>
      </dgm:t>
    </dgm:pt>
    <dgm:pt modelId="{746B1BD7-121A-4672-A028-15ADFCDCA14A}" type="parTrans" cxnId="{26A6E8DB-BC52-43E1-AFD0-AEE73C79B711}">
      <dgm:prSet/>
      <dgm:spPr/>
      <dgm:t>
        <a:bodyPr/>
        <a:lstStyle/>
        <a:p>
          <a:endParaRPr lang="en-US"/>
        </a:p>
      </dgm:t>
    </dgm:pt>
    <dgm:pt modelId="{23C97401-2534-49F5-A638-5B365D1CC161}" type="sibTrans" cxnId="{26A6E8DB-BC52-43E1-AFD0-AEE73C79B711}">
      <dgm:prSet/>
      <dgm:spPr/>
      <dgm:t>
        <a:bodyPr/>
        <a:lstStyle/>
        <a:p>
          <a:endParaRPr lang="en-US"/>
        </a:p>
      </dgm:t>
    </dgm:pt>
    <dgm:pt modelId="{6F0BBAE3-7525-456F-9DFD-632148DE5EFA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Facilitates inter-regional trade among member states of COMESA, EAC and SADC -29 countries</a:t>
          </a:r>
        </a:p>
      </dgm:t>
    </dgm:pt>
    <dgm:pt modelId="{D5988D50-4636-4A20-BF96-279DC94824B4}" type="parTrans" cxnId="{28623F42-E0B0-4745-8F66-249EC3C4AA8D}">
      <dgm:prSet/>
      <dgm:spPr/>
      <dgm:t>
        <a:bodyPr/>
        <a:lstStyle/>
        <a:p>
          <a:endParaRPr lang="en-US"/>
        </a:p>
      </dgm:t>
    </dgm:pt>
    <dgm:pt modelId="{F73DDB5D-3E41-410C-8D52-4D618BFD1F76}" type="sibTrans" cxnId="{28623F42-E0B0-4745-8F66-249EC3C4AA8D}">
      <dgm:prSet/>
      <dgm:spPr/>
      <dgm:t>
        <a:bodyPr/>
        <a:lstStyle/>
        <a:p>
          <a:endParaRPr lang="en-US"/>
        </a:p>
      </dgm:t>
    </dgm:pt>
    <dgm:pt modelId="{7C19FE12-C478-4122-9E47-0C9A8DFCB82E}">
      <dgm:prSet/>
      <dgm:spPr/>
      <dgm:t>
        <a:bodyPr/>
        <a:lstStyle/>
        <a:p>
          <a:pPr>
            <a:lnSpc>
              <a:spcPct val="150000"/>
            </a:lnSpc>
          </a:pPr>
          <a:r>
            <a:rPr lang="en-US" dirty="0"/>
            <a:t>Anchored on 3 pillars: Market Integration, Industrial and Infrastructure Development plus Agreement on Free Movement of Business-Persons</a:t>
          </a:r>
        </a:p>
      </dgm:t>
    </dgm:pt>
    <dgm:pt modelId="{DDEC2F9E-CDF0-4AF2-B880-ADC8119521E9}" type="parTrans" cxnId="{F395C6D1-2949-4BD9-A0BB-E5B7D57873CA}">
      <dgm:prSet/>
      <dgm:spPr/>
    </dgm:pt>
    <dgm:pt modelId="{C5EC388F-D0FB-4881-BBBD-A7D0D71377D2}" type="sibTrans" cxnId="{F395C6D1-2949-4BD9-A0BB-E5B7D57873CA}">
      <dgm:prSet/>
      <dgm:spPr/>
    </dgm:pt>
    <dgm:pt modelId="{7313C207-9521-4074-9DE1-DC441D4AA649}" type="pres">
      <dgm:prSet presAssocID="{34391B00-DBB1-466E-9F65-3A961218A4F1}" presName="linear" presStyleCnt="0">
        <dgm:presLayoutVars>
          <dgm:animLvl val="lvl"/>
          <dgm:resizeHandles val="exact"/>
        </dgm:presLayoutVars>
      </dgm:prSet>
      <dgm:spPr/>
    </dgm:pt>
    <dgm:pt modelId="{3B706AB3-940F-4583-931E-CD08573634C2}" type="pres">
      <dgm:prSet presAssocID="{78FCFE29-0B53-448C-B3A5-4FC82604036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10950E36-DE3E-4D8F-9693-D1379B00E65A}" type="pres">
      <dgm:prSet presAssocID="{78FCFE29-0B53-448C-B3A5-4FC82604036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5483B2F-96D8-4BED-85EA-7E72D28F4239}" type="presOf" srcId="{78FCFE29-0B53-448C-B3A5-4FC826040369}" destId="{3B706AB3-940F-4583-931E-CD08573634C2}" srcOrd="0" destOrd="0" presId="urn:microsoft.com/office/officeart/2005/8/layout/vList2"/>
    <dgm:cxn modelId="{FB41F238-7E91-46BB-9A2F-F8BDE1B0DA46}" type="presOf" srcId="{6F0BBAE3-7525-456F-9DFD-632148DE5EFA}" destId="{10950E36-DE3E-4D8F-9693-D1379B00E65A}" srcOrd="0" destOrd="0" presId="urn:microsoft.com/office/officeart/2005/8/layout/vList2"/>
    <dgm:cxn modelId="{28623F42-E0B0-4745-8F66-249EC3C4AA8D}" srcId="{78FCFE29-0B53-448C-B3A5-4FC826040369}" destId="{6F0BBAE3-7525-456F-9DFD-632148DE5EFA}" srcOrd="0" destOrd="0" parTransId="{D5988D50-4636-4A20-BF96-279DC94824B4}" sibTransId="{F73DDB5D-3E41-410C-8D52-4D618BFD1F76}"/>
    <dgm:cxn modelId="{7C6B4A7F-CC46-4F8E-B3F8-098855FB2CFD}" srcId="{34391B00-DBB1-466E-9F65-3A961218A4F1}" destId="{78FCFE29-0B53-448C-B3A5-4FC826040369}" srcOrd="0" destOrd="0" parTransId="{7EA8B273-A9CD-42A1-BF72-6F55B781C290}" sibTransId="{F060EE5E-D11A-483E-B637-BABA604F2481}"/>
    <dgm:cxn modelId="{3E562785-4353-45EA-8E61-ED3BAD2489E4}" type="presOf" srcId="{510AD287-8169-4C65-97D9-F49B18150B6D}" destId="{10950E36-DE3E-4D8F-9693-D1379B00E65A}" srcOrd="0" destOrd="2" presId="urn:microsoft.com/office/officeart/2005/8/layout/vList2"/>
    <dgm:cxn modelId="{9ADAC886-7F61-4844-BA21-AF06C6EF5E4A}" type="presOf" srcId="{1B269B99-B2E4-4125-BC2E-09684208D938}" destId="{10950E36-DE3E-4D8F-9693-D1379B00E65A}" srcOrd="0" destOrd="4" presId="urn:microsoft.com/office/officeart/2005/8/layout/vList2"/>
    <dgm:cxn modelId="{C9B7DDA0-18BB-4EA4-B453-B9173ABBC7AA}" srcId="{78FCFE29-0B53-448C-B3A5-4FC826040369}" destId="{510AD287-8169-4C65-97D9-F49B18150B6D}" srcOrd="2" destOrd="0" parTransId="{C288257E-F0FD-46F1-A383-17874DE9A0AE}" sibTransId="{86AF3B3E-4C84-4270-94CC-B232B9687786}"/>
    <dgm:cxn modelId="{F54E67C7-9908-48EB-9942-AB070D1FD39F}" type="presOf" srcId="{34391B00-DBB1-466E-9F65-3A961218A4F1}" destId="{7313C207-9521-4074-9DE1-DC441D4AA649}" srcOrd="0" destOrd="0" presId="urn:microsoft.com/office/officeart/2005/8/layout/vList2"/>
    <dgm:cxn modelId="{EE3607CC-6A32-4FEF-99C8-3638C59A7107}" srcId="{78FCFE29-0B53-448C-B3A5-4FC826040369}" destId="{342FD001-C70C-4A75-B163-6F66F17FFEE1}" srcOrd="3" destOrd="0" parTransId="{8473D556-2C6F-474A-951E-20EA50839517}" sibTransId="{9B59A364-5AA4-4F3D-B007-BBE47E06D656}"/>
    <dgm:cxn modelId="{BF3665CC-BC55-49F2-B700-AA137A146682}" type="presOf" srcId="{7C19FE12-C478-4122-9E47-0C9A8DFCB82E}" destId="{10950E36-DE3E-4D8F-9693-D1379B00E65A}" srcOrd="0" destOrd="1" presId="urn:microsoft.com/office/officeart/2005/8/layout/vList2"/>
    <dgm:cxn modelId="{F395C6D1-2949-4BD9-A0BB-E5B7D57873CA}" srcId="{78FCFE29-0B53-448C-B3A5-4FC826040369}" destId="{7C19FE12-C478-4122-9E47-0C9A8DFCB82E}" srcOrd="1" destOrd="0" parTransId="{DDEC2F9E-CDF0-4AF2-B880-ADC8119521E9}" sibTransId="{C5EC388F-D0FB-4881-BBBD-A7D0D71377D2}"/>
    <dgm:cxn modelId="{26A6E8DB-BC52-43E1-AFD0-AEE73C79B711}" srcId="{78FCFE29-0B53-448C-B3A5-4FC826040369}" destId="{1B269B99-B2E4-4125-BC2E-09684208D938}" srcOrd="4" destOrd="0" parTransId="{746B1BD7-121A-4672-A028-15ADFCDCA14A}" sibTransId="{23C97401-2534-49F5-A638-5B365D1CC161}"/>
    <dgm:cxn modelId="{0F6E1DF0-D816-4286-8DB1-C4859CA87EF0}" type="presOf" srcId="{342FD001-C70C-4A75-B163-6F66F17FFEE1}" destId="{10950E36-DE3E-4D8F-9693-D1379B00E65A}" srcOrd="0" destOrd="3" presId="urn:microsoft.com/office/officeart/2005/8/layout/vList2"/>
    <dgm:cxn modelId="{3D99EBE3-767E-40CD-8114-806E66E7DBEF}" type="presParOf" srcId="{7313C207-9521-4074-9DE1-DC441D4AA649}" destId="{3B706AB3-940F-4583-931E-CD08573634C2}" srcOrd="0" destOrd="0" presId="urn:microsoft.com/office/officeart/2005/8/layout/vList2"/>
    <dgm:cxn modelId="{B8CC5567-161D-491A-8FA9-CA9F276BA212}" type="presParOf" srcId="{7313C207-9521-4074-9DE1-DC441D4AA649}" destId="{10950E36-DE3E-4D8F-9693-D1379B00E65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927BBA4-CF0B-4C8A-95D8-75940E02570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6C6D1B-D84D-4EC8-8C74-983C08D2F9F8}">
      <dgm:prSet/>
      <dgm:spPr/>
      <dgm:t>
        <a:bodyPr/>
        <a:lstStyle/>
        <a:p>
          <a:r>
            <a:rPr lang="en-US" dirty="0"/>
            <a:t>The Tripartite Heads of State and Government from COMESA, EAC and SADC held in Kampala, Uganda in October 2008  mandate – harmonize three FTAs</a:t>
          </a:r>
        </a:p>
      </dgm:t>
    </dgm:pt>
    <dgm:pt modelId="{8DC5A968-347A-426E-8792-0EB5E8DA86DC}" type="parTrans" cxnId="{CED16AA6-DBAB-4E90-B85D-DBF71C81DCAF}">
      <dgm:prSet/>
      <dgm:spPr/>
      <dgm:t>
        <a:bodyPr/>
        <a:lstStyle/>
        <a:p>
          <a:endParaRPr lang="en-US"/>
        </a:p>
      </dgm:t>
    </dgm:pt>
    <dgm:pt modelId="{B2FDF584-90D9-447A-A5C0-6055BF127EAF}" type="sibTrans" cxnId="{CED16AA6-DBAB-4E90-B85D-DBF71C81DCAF}">
      <dgm:prSet/>
      <dgm:spPr/>
      <dgm:t>
        <a:bodyPr/>
        <a:lstStyle/>
        <a:p>
          <a:endParaRPr lang="en-US"/>
        </a:p>
      </dgm:t>
    </dgm:pt>
    <dgm:pt modelId="{F53E1DB1-9188-4613-9F85-1697D313F11D}">
      <dgm:prSet/>
      <dgm:spPr/>
      <dgm:t>
        <a:bodyPr/>
        <a:lstStyle/>
        <a:p>
          <a:r>
            <a:rPr lang="en-US" dirty="0"/>
            <a:t>What was perceived to be a simple exercise turned out to be a drawn-out process, spanning 7 years of negotiations</a:t>
          </a:r>
        </a:p>
      </dgm:t>
    </dgm:pt>
    <dgm:pt modelId="{42A8E5F6-EC1F-46AB-A189-1489FD8E18A2}" type="parTrans" cxnId="{3A636455-0AAD-46E7-A577-BBAADB40041A}">
      <dgm:prSet/>
      <dgm:spPr/>
      <dgm:t>
        <a:bodyPr/>
        <a:lstStyle/>
        <a:p>
          <a:endParaRPr lang="en-US"/>
        </a:p>
      </dgm:t>
    </dgm:pt>
    <dgm:pt modelId="{EA1CD3D1-72FA-4FDB-83A9-808A0E7B5E18}" type="sibTrans" cxnId="{3A636455-0AAD-46E7-A577-BBAADB40041A}">
      <dgm:prSet/>
      <dgm:spPr/>
      <dgm:t>
        <a:bodyPr/>
        <a:lstStyle/>
        <a:p>
          <a:endParaRPr lang="en-US"/>
        </a:p>
      </dgm:t>
    </dgm:pt>
    <dgm:pt modelId="{1BA4C9CA-2312-4A72-B365-24AFC0DCFD34}">
      <dgm:prSet/>
      <dgm:spPr/>
      <dgm:t>
        <a:bodyPr/>
        <a:lstStyle/>
        <a:p>
          <a:r>
            <a:rPr lang="en-US"/>
            <a:t>In June 2015, the TFTA was launched but there were outstanding negotiation issues</a:t>
          </a:r>
        </a:p>
      </dgm:t>
    </dgm:pt>
    <dgm:pt modelId="{E9B1364D-BDB9-4BA2-8310-AA6A81EAD72F}" type="parTrans" cxnId="{BF4E345F-21EF-4C85-B746-41CA93E8C704}">
      <dgm:prSet/>
      <dgm:spPr/>
      <dgm:t>
        <a:bodyPr/>
        <a:lstStyle/>
        <a:p>
          <a:endParaRPr lang="en-US"/>
        </a:p>
      </dgm:t>
    </dgm:pt>
    <dgm:pt modelId="{E007649A-3449-40C1-89B4-AA76332AFD7D}" type="sibTrans" cxnId="{BF4E345F-21EF-4C85-B746-41CA93E8C704}">
      <dgm:prSet/>
      <dgm:spPr/>
      <dgm:t>
        <a:bodyPr/>
        <a:lstStyle/>
        <a:p>
          <a:endParaRPr lang="en-US"/>
        </a:p>
      </dgm:t>
    </dgm:pt>
    <dgm:pt modelId="{0E8452D7-38CB-4884-8C4F-6A625FD0DB99}">
      <dgm:prSet/>
      <dgm:spPr/>
      <dgm:t>
        <a:bodyPr/>
        <a:lstStyle/>
        <a:p>
          <a:r>
            <a:rPr lang="en-US"/>
            <a:t>The Agreement entered into force in July 2024 – it is not clear when implementation will start</a:t>
          </a:r>
        </a:p>
      </dgm:t>
    </dgm:pt>
    <dgm:pt modelId="{4FFE1C12-90EA-49D2-AC07-470105AF28A2}" type="parTrans" cxnId="{DE2D4E44-09FB-4832-8823-10250C77D7E0}">
      <dgm:prSet/>
      <dgm:spPr/>
      <dgm:t>
        <a:bodyPr/>
        <a:lstStyle/>
        <a:p>
          <a:endParaRPr lang="en-US"/>
        </a:p>
      </dgm:t>
    </dgm:pt>
    <dgm:pt modelId="{D8A70B47-53FF-4261-9DA5-1B60310E613D}" type="sibTrans" cxnId="{DE2D4E44-09FB-4832-8823-10250C77D7E0}">
      <dgm:prSet/>
      <dgm:spPr/>
      <dgm:t>
        <a:bodyPr/>
        <a:lstStyle/>
        <a:p>
          <a:endParaRPr lang="en-US"/>
        </a:p>
      </dgm:t>
    </dgm:pt>
    <dgm:pt modelId="{E3328FE6-661E-4C68-84EB-6EAB9704DE38}">
      <dgm:prSet/>
      <dgm:spPr/>
      <dgm:t>
        <a:bodyPr/>
        <a:lstStyle/>
        <a:p>
          <a:r>
            <a:rPr lang="en-US" b="1" i="1" dirty="0"/>
            <a:t>TFTA History…</a:t>
          </a:r>
          <a:endParaRPr lang="en-US" dirty="0"/>
        </a:p>
      </dgm:t>
    </dgm:pt>
    <dgm:pt modelId="{77FA6008-D2BD-4886-9272-9D9F72899FE4}" type="sibTrans" cxnId="{C119A44B-635A-4706-925B-ACA14793B89E}">
      <dgm:prSet/>
      <dgm:spPr/>
      <dgm:t>
        <a:bodyPr/>
        <a:lstStyle/>
        <a:p>
          <a:endParaRPr lang="en-US"/>
        </a:p>
      </dgm:t>
    </dgm:pt>
    <dgm:pt modelId="{E36D8E3F-2BAE-4B04-9877-3C07847D649D}" type="parTrans" cxnId="{C119A44B-635A-4706-925B-ACA14793B89E}">
      <dgm:prSet/>
      <dgm:spPr/>
      <dgm:t>
        <a:bodyPr/>
        <a:lstStyle/>
        <a:p>
          <a:endParaRPr lang="en-US"/>
        </a:p>
      </dgm:t>
    </dgm:pt>
    <dgm:pt modelId="{0DB2CA11-5A29-4598-802F-C35DD0B28D92}">
      <dgm:prSet/>
      <dgm:spPr/>
      <dgm:t>
        <a:bodyPr/>
        <a:lstStyle/>
        <a:p>
          <a:r>
            <a:rPr lang="en-US" dirty="0"/>
            <a:t>TSMC adopted a roadmap for the establishment of the TFTA based on three pillars: market integration, infrastructure development and industrial development plus a protocol on the free movement of business-persons</a:t>
          </a:r>
        </a:p>
      </dgm:t>
    </dgm:pt>
    <dgm:pt modelId="{F78B2E61-09C2-4E5A-A92D-339C2EF3B6E8}" type="parTrans" cxnId="{B916707F-5D0B-43C8-B6B2-77166EC47CDA}">
      <dgm:prSet/>
      <dgm:spPr/>
    </dgm:pt>
    <dgm:pt modelId="{AC3EFA26-D8AE-43A1-9FBD-09EFF3CAA0E1}" type="sibTrans" cxnId="{B916707F-5D0B-43C8-B6B2-77166EC47CDA}">
      <dgm:prSet/>
      <dgm:spPr/>
    </dgm:pt>
    <dgm:pt modelId="{EDFEEB00-13A1-4C2B-869C-D939967D1A8B}" type="pres">
      <dgm:prSet presAssocID="{3927BBA4-CF0B-4C8A-95D8-75940E02570C}" presName="linear" presStyleCnt="0">
        <dgm:presLayoutVars>
          <dgm:animLvl val="lvl"/>
          <dgm:resizeHandles val="exact"/>
        </dgm:presLayoutVars>
      </dgm:prSet>
      <dgm:spPr/>
    </dgm:pt>
    <dgm:pt modelId="{27D4B92D-4D0F-4F42-B4E0-1586E6E83768}" type="pres">
      <dgm:prSet presAssocID="{E3328FE6-661E-4C68-84EB-6EAB9704DE3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D0E2D7A2-5E22-42DD-B72F-47831335226C}" type="pres">
      <dgm:prSet presAssocID="{E3328FE6-661E-4C68-84EB-6EAB9704DE3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932F6A14-9753-40F5-852F-1351C3D6B929}" type="presOf" srcId="{116C6D1B-D84D-4EC8-8C74-983C08D2F9F8}" destId="{D0E2D7A2-5E22-42DD-B72F-47831335226C}" srcOrd="0" destOrd="0" presId="urn:microsoft.com/office/officeart/2005/8/layout/vList2"/>
    <dgm:cxn modelId="{4880E826-D0A4-456E-AA1E-CE072FEA1363}" type="presOf" srcId="{F53E1DB1-9188-4613-9F85-1697D313F11D}" destId="{D0E2D7A2-5E22-42DD-B72F-47831335226C}" srcOrd="0" destOrd="2" presId="urn:microsoft.com/office/officeart/2005/8/layout/vList2"/>
    <dgm:cxn modelId="{BF4E345F-21EF-4C85-B746-41CA93E8C704}" srcId="{E3328FE6-661E-4C68-84EB-6EAB9704DE38}" destId="{1BA4C9CA-2312-4A72-B365-24AFC0DCFD34}" srcOrd="3" destOrd="0" parTransId="{E9B1364D-BDB9-4BA2-8310-AA6A81EAD72F}" sibTransId="{E007649A-3449-40C1-89B4-AA76332AFD7D}"/>
    <dgm:cxn modelId="{DE2D4E44-09FB-4832-8823-10250C77D7E0}" srcId="{E3328FE6-661E-4C68-84EB-6EAB9704DE38}" destId="{0E8452D7-38CB-4884-8C4F-6A625FD0DB99}" srcOrd="4" destOrd="0" parTransId="{4FFE1C12-90EA-49D2-AC07-470105AF28A2}" sibTransId="{D8A70B47-53FF-4261-9DA5-1B60310E613D}"/>
    <dgm:cxn modelId="{DB323B47-CBCF-4B13-A4AB-ACA8F1674628}" type="presOf" srcId="{E3328FE6-661E-4C68-84EB-6EAB9704DE38}" destId="{27D4B92D-4D0F-4F42-B4E0-1586E6E83768}" srcOrd="0" destOrd="0" presId="urn:microsoft.com/office/officeart/2005/8/layout/vList2"/>
    <dgm:cxn modelId="{C119A44B-635A-4706-925B-ACA14793B89E}" srcId="{3927BBA4-CF0B-4C8A-95D8-75940E02570C}" destId="{E3328FE6-661E-4C68-84EB-6EAB9704DE38}" srcOrd="0" destOrd="0" parTransId="{E36D8E3F-2BAE-4B04-9877-3C07847D649D}" sibTransId="{77FA6008-D2BD-4886-9272-9D9F72899FE4}"/>
    <dgm:cxn modelId="{3A636455-0AAD-46E7-A577-BBAADB40041A}" srcId="{E3328FE6-661E-4C68-84EB-6EAB9704DE38}" destId="{F53E1DB1-9188-4613-9F85-1697D313F11D}" srcOrd="2" destOrd="0" parTransId="{42A8E5F6-EC1F-46AB-A189-1489FD8E18A2}" sibTransId="{EA1CD3D1-72FA-4FDB-83A9-808A0E7B5E18}"/>
    <dgm:cxn modelId="{B916707F-5D0B-43C8-B6B2-77166EC47CDA}" srcId="{E3328FE6-661E-4C68-84EB-6EAB9704DE38}" destId="{0DB2CA11-5A29-4598-802F-C35DD0B28D92}" srcOrd="1" destOrd="0" parTransId="{F78B2E61-09C2-4E5A-A92D-339C2EF3B6E8}" sibTransId="{AC3EFA26-D8AE-43A1-9FBD-09EFF3CAA0E1}"/>
    <dgm:cxn modelId="{49F03884-EADD-4B33-9C83-AE272C29722E}" type="presOf" srcId="{1BA4C9CA-2312-4A72-B365-24AFC0DCFD34}" destId="{D0E2D7A2-5E22-42DD-B72F-47831335226C}" srcOrd="0" destOrd="3" presId="urn:microsoft.com/office/officeart/2005/8/layout/vList2"/>
    <dgm:cxn modelId="{CED16AA6-DBAB-4E90-B85D-DBF71C81DCAF}" srcId="{E3328FE6-661E-4C68-84EB-6EAB9704DE38}" destId="{116C6D1B-D84D-4EC8-8C74-983C08D2F9F8}" srcOrd="0" destOrd="0" parTransId="{8DC5A968-347A-426E-8792-0EB5E8DA86DC}" sibTransId="{B2FDF584-90D9-447A-A5C0-6055BF127EAF}"/>
    <dgm:cxn modelId="{6C6814A8-EB5A-482B-BDAD-843B7205871D}" type="presOf" srcId="{0E8452D7-38CB-4884-8C4F-6A625FD0DB99}" destId="{D0E2D7A2-5E22-42DD-B72F-47831335226C}" srcOrd="0" destOrd="4" presId="urn:microsoft.com/office/officeart/2005/8/layout/vList2"/>
    <dgm:cxn modelId="{1372B2E1-E1AA-412D-8AF4-D7FEF54C8D1D}" type="presOf" srcId="{0DB2CA11-5A29-4598-802F-C35DD0B28D92}" destId="{D0E2D7A2-5E22-42DD-B72F-47831335226C}" srcOrd="0" destOrd="1" presId="urn:microsoft.com/office/officeart/2005/8/layout/vList2"/>
    <dgm:cxn modelId="{92BB0CE7-DF7A-4A72-8388-3ECEC1F33588}" type="presOf" srcId="{3927BBA4-CF0B-4C8A-95D8-75940E02570C}" destId="{EDFEEB00-13A1-4C2B-869C-D939967D1A8B}" srcOrd="0" destOrd="0" presId="urn:microsoft.com/office/officeart/2005/8/layout/vList2"/>
    <dgm:cxn modelId="{6A4D1D92-3BF3-42F2-9796-03D6BE391531}" type="presParOf" srcId="{EDFEEB00-13A1-4C2B-869C-D939967D1A8B}" destId="{27D4B92D-4D0F-4F42-B4E0-1586E6E83768}" srcOrd="0" destOrd="0" presId="urn:microsoft.com/office/officeart/2005/8/layout/vList2"/>
    <dgm:cxn modelId="{6FC72E62-0352-49E0-AA86-D414D2779B70}" type="presParOf" srcId="{EDFEEB00-13A1-4C2B-869C-D939967D1A8B}" destId="{D0E2D7A2-5E22-42DD-B72F-47831335226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A804308-52B3-4D70-BE50-23314D4A7237}" type="doc">
      <dgm:prSet loTypeId="urn:microsoft.com/office/officeart/2016/7/layout/VerticalHollowAction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75905F-68FA-4F12-BE2E-9B555B016C4D}">
      <dgm:prSet/>
      <dgm:spPr/>
      <dgm:t>
        <a:bodyPr/>
        <a:lstStyle/>
        <a:p>
          <a:r>
            <a:rPr lang="en-US" dirty="0"/>
            <a:t>Annex 1</a:t>
          </a:r>
        </a:p>
      </dgm:t>
    </dgm:pt>
    <dgm:pt modelId="{80522301-A997-42B7-8A0C-BBFCD51A214C}" type="parTrans" cxnId="{2829E14D-BD2C-4A10-A729-70D31F65B987}">
      <dgm:prSet/>
      <dgm:spPr/>
      <dgm:t>
        <a:bodyPr/>
        <a:lstStyle/>
        <a:p>
          <a:endParaRPr lang="en-US"/>
        </a:p>
      </dgm:t>
    </dgm:pt>
    <dgm:pt modelId="{561F14E8-DB27-41B5-A64A-7C3DB5515624}" type="sibTrans" cxnId="{2829E14D-BD2C-4A10-A729-70D31F65B987}">
      <dgm:prSet/>
      <dgm:spPr/>
      <dgm:t>
        <a:bodyPr/>
        <a:lstStyle/>
        <a:p>
          <a:endParaRPr lang="en-US"/>
        </a:p>
      </dgm:t>
    </dgm:pt>
    <dgm:pt modelId="{36141D90-9E92-486E-817C-2F3476F6C16B}">
      <dgm:prSet/>
      <dgm:spPr/>
      <dgm:t>
        <a:bodyPr/>
        <a:lstStyle/>
        <a:p>
          <a:r>
            <a:rPr lang="en-US" dirty="0"/>
            <a:t> Tariff Liberalization (market access offer)</a:t>
          </a:r>
        </a:p>
      </dgm:t>
    </dgm:pt>
    <dgm:pt modelId="{1E160ECC-1D7E-4625-82C1-F865E27EAE85}" type="parTrans" cxnId="{BC00E8B8-5B63-402E-8CBF-F738D6B89BB9}">
      <dgm:prSet/>
      <dgm:spPr/>
      <dgm:t>
        <a:bodyPr/>
        <a:lstStyle/>
        <a:p>
          <a:endParaRPr lang="en-US"/>
        </a:p>
      </dgm:t>
    </dgm:pt>
    <dgm:pt modelId="{EA0F1C40-4AB4-4A22-BC15-1C0DC64DD28C}" type="sibTrans" cxnId="{BC00E8B8-5B63-402E-8CBF-F738D6B89BB9}">
      <dgm:prSet/>
      <dgm:spPr/>
      <dgm:t>
        <a:bodyPr/>
        <a:lstStyle/>
        <a:p>
          <a:endParaRPr lang="en-US"/>
        </a:p>
      </dgm:t>
    </dgm:pt>
    <dgm:pt modelId="{5413BA6D-F7B0-4A6F-B8BC-E7B0D08D98DD}">
      <dgm:prSet/>
      <dgm:spPr/>
      <dgm:t>
        <a:bodyPr/>
        <a:lstStyle/>
        <a:p>
          <a:r>
            <a:rPr lang="en-US" dirty="0"/>
            <a:t>Annex 2</a:t>
          </a:r>
        </a:p>
      </dgm:t>
    </dgm:pt>
    <dgm:pt modelId="{8ABA71FE-219E-4024-8D32-3A81B41D657E}" type="parTrans" cxnId="{2275B61A-1DBA-4249-B3BB-EDAB119F3EFA}">
      <dgm:prSet/>
      <dgm:spPr/>
      <dgm:t>
        <a:bodyPr/>
        <a:lstStyle/>
        <a:p>
          <a:endParaRPr lang="en-US"/>
        </a:p>
      </dgm:t>
    </dgm:pt>
    <dgm:pt modelId="{9EFFE5F5-061E-4BB2-9A9C-06FD3B542CD2}" type="sibTrans" cxnId="{2275B61A-1DBA-4249-B3BB-EDAB119F3EFA}">
      <dgm:prSet/>
      <dgm:spPr/>
      <dgm:t>
        <a:bodyPr/>
        <a:lstStyle/>
        <a:p>
          <a:endParaRPr lang="en-US"/>
        </a:p>
      </dgm:t>
    </dgm:pt>
    <dgm:pt modelId="{0F537890-44E8-46B2-A9F8-F5405724A838}">
      <dgm:prSet/>
      <dgm:spPr/>
      <dgm:t>
        <a:bodyPr/>
        <a:lstStyle/>
        <a:p>
          <a:r>
            <a:rPr lang="en-US" dirty="0"/>
            <a:t>Trade Remedies</a:t>
          </a:r>
        </a:p>
      </dgm:t>
    </dgm:pt>
    <dgm:pt modelId="{2F98679B-C652-4968-885E-2746AFD7A2BF}" type="parTrans" cxnId="{A10BA0DB-3A08-4DA8-87D3-8701E0259D2A}">
      <dgm:prSet/>
      <dgm:spPr/>
      <dgm:t>
        <a:bodyPr/>
        <a:lstStyle/>
        <a:p>
          <a:endParaRPr lang="en-US"/>
        </a:p>
      </dgm:t>
    </dgm:pt>
    <dgm:pt modelId="{5428A879-05EC-42E8-9D39-B5BF1B8663F5}" type="sibTrans" cxnId="{A10BA0DB-3A08-4DA8-87D3-8701E0259D2A}">
      <dgm:prSet/>
      <dgm:spPr/>
      <dgm:t>
        <a:bodyPr/>
        <a:lstStyle/>
        <a:p>
          <a:endParaRPr lang="en-US"/>
        </a:p>
      </dgm:t>
    </dgm:pt>
    <dgm:pt modelId="{C74EBBD4-DC69-489F-A28D-CBE5AF80FC95}">
      <dgm:prSet/>
      <dgm:spPr/>
      <dgm:t>
        <a:bodyPr/>
        <a:lstStyle/>
        <a:p>
          <a:r>
            <a:rPr lang="en-US" dirty="0"/>
            <a:t>Annex 3</a:t>
          </a:r>
        </a:p>
      </dgm:t>
    </dgm:pt>
    <dgm:pt modelId="{A96A3461-90DE-4109-A167-CCF51C70B81C}" type="parTrans" cxnId="{E157EDA2-CEAB-4CAE-ABD2-921CC1ACC331}">
      <dgm:prSet/>
      <dgm:spPr/>
      <dgm:t>
        <a:bodyPr/>
        <a:lstStyle/>
        <a:p>
          <a:endParaRPr lang="en-US"/>
        </a:p>
      </dgm:t>
    </dgm:pt>
    <dgm:pt modelId="{CA7596AE-223D-485A-BA7F-FDD54245773B}" type="sibTrans" cxnId="{E157EDA2-CEAB-4CAE-ABD2-921CC1ACC331}">
      <dgm:prSet/>
      <dgm:spPr/>
      <dgm:t>
        <a:bodyPr/>
        <a:lstStyle/>
        <a:p>
          <a:endParaRPr lang="en-US"/>
        </a:p>
      </dgm:t>
    </dgm:pt>
    <dgm:pt modelId="{51179EEA-9614-4B3F-98DE-BE6DFFCF091A}">
      <dgm:prSet/>
      <dgm:spPr/>
      <dgm:t>
        <a:bodyPr/>
        <a:lstStyle/>
        <a:p>
          <a:r>
            <a:rPr lang="en-US" dirty="0"/>
            <a:t>Non-Tariff Barriers</a:t>
          </a:r>
        </a:p>
      </dgm:t>
    </dgm:pt>
    <dgm:pt modelId="{923FB498-CDEE-45DF-A244-32ECFFF2B476}" type="parTrans" cxnId="{09F71018-4C0E-4F5A-8148-3821E3AC5E81}">
      <dgm:prSet/>
      <dgm:spPr/>
      <dgm:t>
        <a:bodyPr/>
        <a:lstStyle/>
        <a:p>
          <a:endParaRPr lang="en-US"/>
        </a:p>
      </dgm:t>
    </dgm:pt>
    <dgm:pt modelId="{C9FD5863-E599-472F-83A8-1BBE273F5EE1}" type="sibTrans" cxnId="{09F71018-4C0E-4F5A-8148-3821E3AC5E81}">
      <dgm:prSet/>
      <dgm:spPr/>
      <dgm:t>
        <a:bodyPr/>
        <a:lstStyle/>
        <a:p>
          <a:endParaRPr lang="en-US"/>
        </a:p>
      </dgm:t>
    </dgm:pt>
    <dgm:pt modelId="{CECD5EC4-8297-4029-B90F-8863F2D8F1A2}">
      <dgm:prSet/>
      <dgm:spPr/>
      <dgm:t>
        <a:bodyPr/>
        <a:lstStyle/>
        <a:p>
          <a:r>
            <a:rPr lang="en-US" dirty="0"/>
            <a:t>Annex 4</a:t>
          </a:r>
        </a:p>
      </dgm:t>
    </dgm:pt>
    <dgm:pt modelId="{A0F4F30B-0FEE-4786-AC1F-B012A1FCA093}" type="parTrans" cxnId="{6957010F-3C82-4D2A-97E2-CAB5AAAA93E4}">
      <dgm:prSet/>
      <dgm:spPr/>
      <dgm:t>
        <a:bodyPr/>
        <a:lstStyle/>
        <a:p>
          <a:endParaRPr lang="en-US"/>
        </a:p>
      </dgm:t>
    </dgm:pt>
    <dgm:pt modelId="{9E7EF78C-91F0-4CFA-93BC-40FC8F3C62DB}" type="sibTrans" cxnId="{6957010F-3C82-4D2A-97E2-CAB5AAAA93E4}">
      <dgm:prSet/>
      <dgm:spPr/>
      <dgm:t>
        <a:bodyPr/>
        <a:lstStyle/>
        <a:p>
          <a:endParaRPr lang="en-US"/>
        </a:p>
      </dgm:t>
    </dgm:pt>
    <dgm:pt modelId="{E64075C3-48EC-4A8A-AEF6-262A5A06B184}">
      <dgm:prSet/>
      <dgm:spPr/>
      <dgm:t>
        <a:bodyPr/>
        <a:lstStyle/>
        <a:p>
          <a:r>
            <a:rPr lang="en-US" dirty="0"/>
            <a:t>Rules of Origin</a:t>
          </a:r>
        </a:p>
      </dgm:t>
    </dgm:pt>
    <dgm:pt modelId="{21B63E8F-00AF-49FA-B6D6-434BDBBCCB63}" type="parTrans" cxnId="{CC2F367A-C717-488D-ADF1-6D42F5C00BA4}">
      <dgm:prSet/>
      <dgm:spPr/>
      <dgm:t>
        <a:bodyPr/>
        <a:lstStyle/>
        <a:p>
          <a:endParaRPr lang="en-US"/>
        </a:p>
      </dgm:t>
    </dgm:pt>
    <dgm:pt modelId="{3A6B78C6-2423-4FAD-9C77-4B030657BFF1}" type="sibTrans" cxnId="{CC2F367A-C717-488D-ADF1-6D42F5C00BA4}">
      <dgm:prSet/>
      <dgm:spPr/>
      <dgm:t>
        <a:bodyPr/>
        <a:lstStyle/>
        <a:p>
          <a:endParaRPr lang="en-US"/>
        </a:p>
      </dgm:t>
    </dgm:pt>
    <dgm:pt modelId="{559830E9-FDC6-4360-BCC8-B3E0DAA76089}">
      <dgm:prSet/>
      <dgm:spPr/>
      <dgm:t>
        <a:bodyPr/>
        <a:lstStyle/>
        <a:p>
          <a:r>
            <a:rPr lang="en-US" dirty="0"/>
            <a:t>Annex 5</a:t>
          </a:r>
        </a:p>
      </dgm:t>
    </dgm:pt>
    <dgm:pt modelId="{69FA3BFF-FD09-452F-8DDB-7738BF8BD085}" type="parTrans" cxnId="{B084FA1F-3F77-4E35-AD65-3F117639A85F}">
      <dgm:prSet/>
      <dgm:spPr/>
      <dgm:t>
        <a:bodyPr/>
        <a:lstStyle/>
        <a:p>
          <a:endParaRPr lang="en-US"/>
        </a:p>
      </dgm:t>
    </dgm:pt>
    <dgm:pt modelId="{60B7EF4D-5F8C-4E4E-A3D3-CF34B6A5CD2C}" type="sibTrans" cxnId="{B084FA1F-3F77-4E35-AD65-3F117639A85F}">
      <dgm:prSet/>
      <dgm:spPr/>
      <dgm:t>
        <a:bodyPr/>
        <a:lstStyle/>
        <a:p>
          <a:endParaRPr lang="en-US"/>
        </a:p>
      </dgm:t>
    </dgm:pt>
    <dgm:pt modelId="{A81FCE66-8B68-4DFD-BCE0-EC6838A6B567}">
      <dgm:prSet/>
      <dgm:spPr/>
      <dgm:t>
        <a:bodyPr/>
        <a:lstStyle/>
        <a:p>
          <a:r>
            <a:rPr lang="en-US" dirty="0"/>
            <a:t>Customs Cooperation</a:t>
          </a:r>
        </a:p>
      </dgm:t>
    </dgm:pt>
    <dgm:pt modelId="{CB8DE82D-E46C-4515-9787-3B67C4D9596E}" type="parTrans" cxnId="{7EED5E44-C402-47F1-902A-F6A096C673CD}">
      <dgm:prSet/>
      <dgm:spPr/>
      <dgm:t>
        <a:bodyPr/>
        <a:lstStyle/>
        <a:p>
          <a:endParaRPr lang="en-US"/>
        </a:p>
      </dgm:t>
    </dgm:pt>
    <dgm:pt modelId="{F84887D0-A33D-4208-B0AD-3555CC6A4A57}" type="sibTrans" cxnId="{7EED5E44-C402-47F1-902A-F6A096C673CD}">
      <dgm:prSet/>
      <dgm:spPr/>
      <dgm:t>
        <a:bodyPr/>
        <a:lstStyle/>
        <a:p>
          <a:endParaRPr lang="en-US"/>
        </a:p>
      </dgm:t>
    </dgm:pt>
    <dgm:pt modelId="{163F568D-BFFB-4B4B-8C71-15DAE40BE514}">
      <dgm:prSet/>
      <dgm:spPr/>
      <dgm:t>
        <a:bodyPr/>
        <a:lstStyle/>
        <a:p>
          <a:r>
            <a:rPr lang="en-US" dirty="0"/>
            <a:t>Annex 6</a:t>
          </a:r>
        </a:p>
      </dgm:t>
    </dgm:pt>
    <dgm:pt modelId="{B6158737-0770-4A46-9670-9CFE43EB2913}" type="parTrans" cxnId="{874106BE-F9D5-475D-A04E-672196EFEBA7}">
      <dgm:prSet/>
      <dgm:spPr/>
      <dgm:t>
        <a:bodyPr/>
        <a:lstStyle/>
        <a:p>
          <a:endParaRPr lang="en-US"/>
        </a:p>
      </dgm:t>
    </dgm:pt>
    <dgm:pt modelId="{888330B9-6E01-4EE3-BD4A-41B61393331B}" type="sibTrans" cxnId="{874106BE-F9D5-475D-A04E-672196EFEBA7}">
      <dgm:prSet/>
      <dgm:spPr/>
      <dgm:t>
        <a:bodyPr/>
        <a:lstStyle/>
        <a:p>
          <a:endParaRPr lang="en-US"/>
        </a:p>
      </dgm:t>
    </dgm:pt>
    <dgm:pt modelId="{1C93DA11-9055-47B7-B0EC-2AB8CF03FABB}">
      <dgm:prSet/>
      <dgm:spPr/>
      <dgm:t>
        <a:bodyPr/>
        <a:lstStyle/>
        <a:p>
          <a:r>
            <a:rPr lang="en-US" dirty="0"/>
            <a:t>Trade Facilitation</a:t>
          </a:r>
        </a:p>
      </dgm:t>
    </dgm:pt>
    <dgm:pt modelId="{E7B5135B-148E-4693-814A-EC0A9F01D7AF}" type="parTrans" cxnId="{893B9124-9BF0-413D-B3F6-87285715D48E}">
      <dgm:prSet/>
      <dgm:spPr/>
      <dgm:t>
        <a:bodyPr/>
        <a:lstStyle/>
        <a:p>
          <a:endParaRPr lang="en-US"/>
        </a:p>
      </dgm:t>
    </dgm:pt>
    <dgm:pt modelId="{49818393-62E9-49B8-ABAD-F27D4F1EA167}" type="sibTrans" cxnId="{893B9124-9BF0-413D-B3F6-87285715D48E}">
      <dgm:prSet/>
      <dgm:spPr/>
      <dgm:t>
        <a:bodyPr/>
        <a:lstStyle/>
        <a:p>
          <a:endParaRPr lang="en-US"/>
        </a:p>
      </dgm:t>
    </dgm:pt>
    <dgm:pt modelId="{64BC0656-5F30-4C57-AFF9-6B80364D4BA2}">
      <dgm:prSet/>
      <dgm:spPr/>
      <dgm:t>
        <a:bodyPr/>
        <a:lstStyle/>
        <a:p>
          <a:r>
            <a:rPr lang="en-US" dirty="0"/>
            <a:t>Annex 7</a:t>
          </a:r>
        </a:p>
      </dgm:t>
    </dgm:pt>
    <dgm:pt modelId="{B72DF5FF-98CD-4FBE-AA17-DEA3FD81378A}" type="parTrans" cxnId="{3DFE11EB-4302-4231-A64F-606B13F0A7FD}">
      <dgm:prSet/>
      <dgm:spPr/>
      <dgm:t>
        <a:bodyPr/>
        <a:lstStyle/>
        <a:p>
          <a:endParaRPr lang="en-US"/>
        </a:p>
      </dgm:t>
    </dgm:pt>
    <dgm:pt modelId="{62E2EA5F-5209-4F7A-AF3D-2B54970DB226}" type="sibTrans" cxnId="{3DFE11EB-4302-4231-A64F-606B13F0A7FD}">
      <dgm:prSet/>
      <dgm:spPr/>
      <dgm:t>
        <a:bodyPr/>
        <a:lstStyle/>
        <a:p>
          <a:endParaRPr lang="en-US"/>
        </a:p>
      </dgm:t>
    </dgm:pt>
    <dgm:pt modelId="{A35E3A7A-0CFF-47E7-8E3B-4E12FE394455}">
      <dgm:prSet/>
      <dgm:spPr/>
      <dgm:t>
        <a:bodyPr/>
        <a:lstStyle/>
        <a:p>
          <a:r>
            <a:rPr lang="en-US" dirty="0"/>
            <a:t>Transit trade and Transit Facilitation</a:t>
          </a:r>
        </a:p>
      </dgm:t>
    </dgm:pt>
    <dgm:pt modelId="{3D5222E4-4B6D-4C56-8A1D-DF207C7DB5BC}" type="parTrans" cxnId="{28061C53-DF8B-47FA-8075-493AA1D299E5}">
      <dgm:prSet/>
      <dgm:spPr/>
      <dgm:t>
        <a:bodyPr/>
        <a:lstStyle/>
        <a:p>
          <a:endParaRPr lang="en-US"/>
        </a:p>
      </dgm:t>
    </dgm:pt>
    <dgm:pt modelId="{F844F9BF-3A95-477D-BA88-55B69AB960BA}" type="sibTrans" cxnId="{28061C53-DF8B-47FA-8075-493AA1D299E5}">
      <dgm:prSet/>
      <dgm:spPr/>
      <dgm:t>
        <a:bodyPr/>
        <a:lstStyle/>
        <a:p>
          <a:endParaRPr lang="en-US"/>
        </a:p>
      </dgm:t>
    </dgm:pt>
    <dgm:pt modelId="{FC40FADD-5DE7-4746-B853-849EB85E6C8E}">
      <dgm:prSet/>
      <dgm:spPr/>
      <dgm:t>
        <a:bodyPr/>
        <a:lstStyle/>
        <a:p>
          <a:r>
            <a:rPr lang="en-US" dirty="0"/>
            <a:t>Annex 8</a:t>
          </a:r>
        </a:p>
      </dgm:t>
    </dgm:pt>
    <dgm:pt modelId="{56CAAA93-2DF5-43A5-AB0E-3E84B06FD36A}" type="parTrans" cxnId="{1AE93EFB-2A84-4BA5-8C68-1985E4D0D3DB}">
      <dgm:prSet/>
      <dgm:spPr/>
      <dgm:t>
        <a:bodyPr/>
        <a:lstStyle/>
        <a:p>
          <a:endParaRPr lang="en-US"/>
        </a:p>
      </dgm:t>
    </dgm:pt>
    <dgm:pt modelId="{203B263A-1663-4A7F-928B-4F4F0D30343B}" type="sibTrans" cxnId="{1AE93EFB-2A84-4BA5-8C68-1985E4D0D3DB}">
      <dgm:prSet/>
      <dgm:spPr/>
      <dgm:t>
        <a:bodyPr/>
        <a:lstStyle/>
        <a:p>
          <a:endParaRPr lang="en-US"/>
        </a:p>
      </dgm:t>
    </dgm:pt>
    <dgm:pt modelId="{3E02B6AF-DC9C-473D-A929-97AEADFB8ECF}">
      <dgm:prSet/>
      <dgm:spPr/>
      <dgm:t>
        <a:bodyPr/>
        <a:lstStyle/>
        <a:p>
          <a:r>
            <a:rPr lang="en-US" dirty="0"/>
            <a:t>Technical barriers to Trade</a:t>
          </a:r>
        </a:p>
      </dgm:t>
    </dgm:pt>
    <dgm:pt modelId="{AF1CCC7D-65C7-404D-AD7C-EB96FBE799C2}" type="parTrans" cxnId="{6B90340D-0EA7-4B07-B821-85EA56D890B9}">
      <dgm:prSet/>
      <dgm:spPr/>
      <dgm:t>
        <a:bodyPr/>
        <a:lstStyle/>
        <a:p>
          <a:endParaRPr lang="en-US"/>
        </a:p>
      </dgm:t>
    </dgm:pt>
    <dgm:pt modelId="{1D65EFB8-F3B8-49B7-A519-B716C858355A}" type="sibTrans" cxnId="{6B90340D-0EA7-4B07-B821-85EA56D890B9}">
      <dgm:prSet/>
      <dgm:spPr/>
      <dgm:t>
        <a:bodyPr/>
        <a:lstStyle/>
        <a:p>
          <a:endParaRPr lang="en-US"/>
        </a:p>
      </dgm:t>
    </dgm:pt>
    <dgm:pt modelId="{67732645-1D6B-4DD8-BEB2-C15C71797264}">
      <dgm:prSet/>
      <dgm:spPr/>
      <dgm:t>
        <a:bodyPr/>
        <a:lstStyle/>
        <a:p>
          <a:r>
            <a:rPr lang="en-US" dirty="0"/>
            <a:t>Annex 9</a:t>
          </a:r>
        </a:p>
      </dgm:t>
    </dgm:pt>
    <dgm:pt modelId="{98480EB7-2970-42B5-B356-0E4F2D6B8E72}" type="parTrans" cxnId="{39680534-4AC8-4A00-9118-99D93BFEB66B}">
      <dgm:prSet/>
      <dgm:spPr/>
      <dgm:t>
        <a:bodyPr/>
        <a:lstStyle/>
        <a:p>
          <a:endParaRPr lang="en-US"/>
        </a:p>
      </dgm:t>
    </dgm:pt>
    <dgm:pt modelId="{2CC525F2-9132-4C00-9ECA-B062D364269E}" type="sibTrans" cxnId="{39680534-4AC8-4A00-9118-99D93BFEB66B}">
      <dgm:prSet/>
      <dgm:spPr/>
      <dgm:t>
        <a:bodyPr/>
        <a:lstStyle/>
        <a:p>
          <a:endParaRPr lang="en-US"/>
        </a:p>
      </dgm:t>
    </dgm:pt>
    <dgm:pt modelId="{318629EA-972D-4209-BFFD-AAA79009721A}">
      <dgm:prSet/>
      <dgm:spPr/>
      <dgm:t>
        <a:bodyPr/>
        <a:lstStyle/>
        <a:p>
          <a:r>
            <a:rPr lang="en-US" dirty="0"/>
            <a:t>Sanitary and Phytosanitary (SPS) Measures</a:t>
          </a:r>
        </a:p>
      </dgm:t>
    </dgm:pt>
    <dgm:pt modelId="{BC1D62A3-9A9A-419E-BF3D-FAF6146996D0}" type="parTrans" cxnId="{50F9D784-0128-4C7C-8A7B-603E163ED261}">
      <dgm:prSet/>
      <dgm:spPr/>
      <dgm:t>
        <a:bodyPr/>
        <a:lstStyle/>
        <a:p>
          <a:endParaRPr lang="en-US"/>
        </a:p>
      </dgm:t>
    </dgm:pt>
    <dgm:pt modelId="{43BCBD6F-EDE3-41A1-9EA7-658469822EB1}" type="sibTrans" cxnId="{50F9D784-0128-4C7C-8A7B-603E163ED261}">
      <dgm:prSet/>
      <dgm:spPr/>
      <dgm:t>
        <a:bodyPr/>
        <a:lstStyle/>
        <a:p>
          <a:endParaRPr lang="en-US"/>
        </a:p>
      </dgm:t>
    </dgm:pt>
    <dgm:pt modelId="{7275E22D-EC17-43C3-A3A2-3FCCE67E1465}">
      <dgm:prSet/>
      <dgm:spPr/>
      <dgm:t>
        <a:bodyPr/>
        <a:lstStyle/>
        <a:p>
          <a:r>
            <a:rPr lang="en-US" dirty="0"/>
            <a:t>Annex 10</a:t>
          </a:r>
        </a:p>
      </dgm:t>
    </dgm:pt>
    <dgm:pt modelId="{BE73D678-CE42-4814-A28B-501A45DF88D1}" type="parTrans" cxnId="{F7989D8B-CA6F-49FF-B3F7-3C75D6BFEB84}">
      <dgm:prSet/>
      <dgm:spPr/>
      <dgm:t>
        <a:bodyPr/>
        <a:lstStyle/>
        <a:p>
          <a:endParaRPr lang="en-US"/>
        </a:p>
      </dgm:t>
    </dgm:pt>
    <dgm:pt modelId="{AB0B9E36-7781-4F85-B948-F39B666DB120}" type="sibTrans" cxnId="{F7989D8B-CA6F-49FF-B3F7-3C75D6BFEB84}">
      <dgm:prSet/>
      <dgm:spPr/>
      <dgm:t>
        <a:bodyPr/>
        <a:lstStyle/>
        <a:p>
          <a:endParaRPr lang="en-US"/>
        </a:p>
      </dgm:t>
    </dgm:pt>
    <dgm:pt modelId="{BE1A4A95-1182-45BB-8375-661BC671CF48}">
      <dgm:prSet/>
      <dgm:spPr/>
      <dgm:t>
        <a:bodyPr/>
        <a:lstStyle/>
        <a:p>
          <a:r>
            <a:rPr lang="en-US" dirty="0"/>
            <a:t>Dispute Settlement Mechanism</a:t>
          </a:r>
        </a:p>
      </dgm:t>
    </dgm:pt>
    <dgm:pt modelId="{8635C86A-AACF-4B64-9BDB-3E3C49A1728C}" type="parTrans" cxnId="{838CD311-6308-4A40-B2EC-32BBD3162855}">
      <dgm:prSet/>
      <dgm:spPr/>
      <dgm:t>
        <a:bodyPr/>
        <a:lstStyle/>
        <a:p>
          <a:endParaRPr lang="en-US"/>
        </a:p>
      </dgm:t>
    </dgm:pt>
    <dgm:pt modelId="{651253B5-B49E-4023-BA81-BC5006DCF6FE}" type="sibTrans" cxnId="{838CD311-6308-4A40-B2EC-32BBD3162855}">
      <dgm:prSet/>
      <dgm:spPr/>
      <dgm:t>
        <a:bodyPr/>
        <a:lstStyle/>
        <a:p>
          <a:endParaRPr lang="en-US"/>
        </a:p>
      </dgm:t>
    </dgm:pt>
    <dgm:pt modelId="{E2E6800B-E817-4CF1-B947-E4F1F3E874F1}" type="pres">
      <dgm:prSet presAssocID="{CA804308-52B3-4D70-BE50-23314D4A7237}" presName="Name0" presStyleCnt="0">
        <dgm:presLayoutVars>
          <dgm:dir/>
          <dgm:animLvl val="lvl"/>
          <dgm:resizeHandles val="exact"/>
        </dgm:presLayoutVars>
      </dgm:prSet>
      <dgm:spPr/>
    </dgm:pt>
    <dgm:pt modelId="{567BF491-9AEA-4BE7-A574-B37AAD63F23E}" type="pres">
      <dgm:prSet presAssocID="{1275905F-68FA-4F12-BE2E-9B555B016C4D}" presName="linNode" presStyleCnt="0"/>
      <dgm:spPr/>
    </dgm:pt>
    <dgm:pt modelId="{3614C3B0-5797-4D94-B9DD-F0DC609B8513}" type="pres">
      <dgm:prSet presAssocID="{1275905F-68FA-4F12-BE2E-9B555B016C4D}" presName="parentText" presStyleLbl="solidFgAcc1" presStyleIdx="0" presStyleCnt="10">
        <dgm:presLayoutVars>
          <dgm:chMax val="1"/>
          <dgm:bulletEnabled/>
        </dgm:presLayoutVars>
      </dgm:prSet>
      <dgm:spPr/>
    </dgm:pt>
    <dgm:pt modelId="{D44124D2-4BC7-4F36-9169-705571D518AF}" type="pres">
      <dgm:prSet presAssocID="{1275905F-68FA-4F12-BE2E-9B555B016C4D}" presName="descendantText" presStyleLbl="alignNode1" presStyleIdx="0" presStyleCnt="10">
        <dgm:presLayoutVars>
          <dgm:bulletEnabled/>
        </dgm:presLayoutVars>
      </dgm:prSet>
      <dgm:spPr/>
    </dgm:pt>
    <dgm:pt modelId="{80166FC2-9440-4E75-9825-41D156416567}" type="pres">
      <dgm:prSet presAssocID="{561F14E8-DB27-41B5-A64A-7C3DB5515624}" presName="sp" presStyleCnt="0"/>
      <dgm:spPr/>
    </dgm:pt>
    <dgm:pt modelId="{F9F33138-A418-4D36-9E59-D6B45D514DAF}" type="pres">
      <dgm:prSet presAssocID="{5413BA6D-F7B0-4A6F-B8BC-E7B0D08D98DD}" presName="linNode" presStyleCnt="0"/>
      <dgm:spPr/>
    </dgm:pt>
    <dgm:pt modelId="{32B7DF6F-AA41-4D5F-ABB9-E47D0646EC1F}" type="pres">
      <dgm:prSet presAssocID="{5413BA6D-F7B0-4A6F-B8BC-E7B0D08D98DD}" presName="parentText" presStyleLbl="solidFgAcc1" presStyleIdx="1" presStyleCnt="10">
        <dgm:presLayoutVars>
          <dgm:chMax val="1"/>
          <dgm:bulletEnabled/>
        </dgm:presLayoutVars>
      </dgm:prSet>
      <dgm:spPr/>
    </dgm:pt>
    <dgm:pt modelId="{9489C3E4-6F69-4055-AEB7-94BB4A101DC7}" type="pres">
      <dgm:prSet presAssocID="{5413BA6D-F7B0-4A6F-B8BC-E7B0D08D98DD}" presName="descendantText" presStyleLbl="alignNode1" presStyleIdx="1" presStyleCnt="10">
        <dgm:presLayoutVars>
          <dgm:bulletEnabled/>
        </dgm:presLayoutVars>
      </dgm:prSet>
      <dgm:spPr/>
    </dgm:pt>
    <dgm:pt modelId="{20AFF266-198A-4765-A6FD-D781C20DFAD4}" type="pres">
      <dgm:prSet presAssocID="{9EFFE5F5-061E-4BB2-9A9C-06FD3B542CD2}" presName="sp" presStyleCnt="0"/>
      <dgm:spPr/>
    </dgm:pt>
    <dgm:pt modelId="{4755719B-90FA-45BF-9BC2-378BAC3F1CD2}" type="pres">
      <dgm:prSet presAssocID="{C74EBBD4-DC69-489F-A28D-CBE5AF80FC95}" presName="linNode" presStyleCnt="0"/>
      <dgm:spPr/>
    </dgm:pt>
    <dgm:pt modelId="{ADCD2239-C584-4D5D-AD56-E487D785FA85}" type="pres">
      <dgm:prSet presAssocID="{C74EBBD4-DC69-489F-A28D-CBE5AF80FC95}" presName="parentText" presStyleLbl="solidFgAcc1" presStyleIdx="2" presStyleCnt="10">
        <dgm:presLayoutVars>
          <dgm:chMax val="1"/>
          <dgm:bulletEnabled/>
        </dgm:presLayoutVars>
      </dgm:prSet>
      <dgm:spPr/>
    </dgm:pt>
    <dgm:pt modelId="{F54CA4A0-85E7-4711-B2D6-19AABF1B8C10}" type="pres">
      <dgm:prSet presAssocID="{C74EBBD4-DC69-489F-A28D-CBE5AF80FC95}" presName="descendantText" presStyleLbl="alignNode1" presStyleIdx="2" presStyleCnt="10">
        <dgm:presLayoutVars>
          <dgm:bulletEnabled/>
        </dgm:presLayoutVars>
      </dgm:prSet>
      <dgm:spPr/>
    </dgm:pt>
    <dgm:pt modelId="{DFC47F0F-E90B-45B8-AA1A-1254C6572F06}" type="pres">
      <dgm:prSet presAssocID="{CA7596AE-223D-485A-BA7F-FDD54245773B}" presName="sp" presStyleCnt="0"/>
      <dgm:spPr/>
    </dgm:pt>
    <dgm:pt modelId="{2E6F2CE6-CE15-403E-8F8F-C0B544F24505}" type="pres">
      <dgm:prSet presAssocID="{CECD5EC4-8297-4029-B90F-8863F2D8F1A2}" presName="linNode" presStyleCnt="0"/>
      <dgm:spPr/>
    </dgm:pt>
    <dgm:pt modelId="{3976C00D-2AD3-4617-8C8F-58AC4B4CE706}" type="pres">
      <dgm:prSet presAssocID="{CECD5EC4-8297-4029-B90F-8863F2D8F1A2}" presName="parentText" presStyleLbl="solidFgAcc1" presStyleIdx="3" presStyleCnt="10">
        <dgm:presLayoutVars>
          <dgm:chMax val="1"/>
          <dgm:bulletEnabled/>
        </dgm:presLayoutVars>
      </dgm:prSet>
      <dgm:spPr/>
    </dgm:pt>
    <dgm:pt modelId="{EEB76E95-5DB6-4D4F-B2C5-5BFBEC0559BF}" type="pres">
      <dgm:prSet presAssocID="{CECD5EC4-8297-4029-B90F-8863F2D8F1A2}" presName="descendantText" presStyleLbl="alignNode1" presStyleIdx="3" presStyleCnt="10">
        <dgm:presLayoutVars>
          <dgm:bulletEnabled/>
        </dgm:presLayoutVars>
      </dgm:prSet>
      <dgm:spPr/>
    </dgm:pt>
    <dgm:pt modelId="{E1B6522D-EE35-4DEB-98EE-C0B436DD7E3F}" type="pres">
      <dgm:prSet presAssocID="{9E7EF78C-91F0-4CFA-93BC-40FC8F3C62DB}" presName="sp" presStyleCnt="0"/>
      <dgm:spPr/>
    </dgm:pt>
    <dgm:pt modelId="{147DC18B-C3D6-4192-9653-3FF669A85F05}" type="pres">
      <dgm:prSet presAssocID="{559830E9-FDC6-4360-BCC8-B3E0DAA76089}" presName="linNode" presStyleCnt="0"/>
      <dgm:spPr/>
    </dgm:pt>
    <dgm:pt modelId="{BFEF6168-E847-413C-9BF9-286B0D54743A}" type="pres">
      <dgm:prSet presAssocID="{559830E9-FDC6-4360-BCC8-B3E0DAA76089}" presName="parentText" presStyleLbl="solidFgAcc1" presStyleIdx="4" presStyleCnt="10">
        <dgm:presLayoutVars>
          <dgm:chMax val="1"/>
          <dgm:bulletEnabled/>
        </dgm:presLayoutVars>
      </dgm:prSet>
      <dgm:spPr/>
    </dgm:pt>
    <dgm:pt modelId="{63275A90-EDC8-4023-9776-D270E00F4C6B}" type="pres">
      <dgm:prSet presAssocID="{559830E9-FDC6-4360-BCC8-B3E0DAA76089}" presName="descendantText" presStyleLbl="alignNode1" presStyleIdx="4" presStyleCnt="10">
        <dgm:presLayoutVars>
          <dgm:bulletEnabled/>
        </dgm:presLayoutVars>
      </dgm:prSet>
      <dgm:spPr/>
    </dgm:pt>
    <dgm:pt modelId="{737199C1-1A56-4563-B599-8F171329AB9E}" type="pres">
      <dgm:prSet presAssocID="{60B7EF4D-5F8C-4E4E-A3D3-CF34B6A5CD2C}" presName="sp" presStyleCnt="0"/>
      <dgm:spPr/>
    </dgm:pt>
    <dgm:pt modelId="{89FC3DD2-18C5-4DDA-AB3A-413DD28DCE13}" type="pres">
      <dgm:prSet presAssocID="{163F568D-BFFB-4B4B-8C71-15DAE40BE514}" presName="linNode" presStyleCnt="0"/>
      <dgm:spPr/>
    </dgm:pt>
    <dgm:pt modelId="{1C9DCC37-5A21-4A9F-973B-9E232AE0A1B9}" type="pres">
      <dgm:prSet presAssocID="{163F568D-BFFB-4B4B-8C71-15DAE40BE514}" presName="parentText" presStyleLbl="solidFgAcc1" presStyleIdx="5" presStyleCnt="10">
        <dgm:presLayoutVars>
          <dgm:chMax val="1"/>
          <dgm:bulletEnabled/>
        </dgm:presLayoutVars>
      </dgm:prSet>
      <dgm:spPr/>
    </dgm:pt>
    <dgm:pt modelId="{84F9B351-E247-4264-8743-C768F41D229B}" type="pres">
      <dgm:prSet presAssocID="{163F568D-BFFB-4B4B-8C71-15DAE40BE514}" presName="descendantText" presStyleLbl="alignNode1" presStyleIdx="5" presStyleCnt="10">
        <dgm:presLayoutVars>
          <dgm:bulletEnabled/>
        </dgm:presLayoutVars>
      </dgm:prSet>
      <dgm:spPr/>
    </dgm:pt>
    <dgm:pt modelId="{2853B6FA-D8BB-495F-974B-9448F7263A10}" type="pres">
      <dgm:prSet presAssocID="{888330B9-6E01-4EE3-BD4A-41B61393331B}" presName="sp" presStyleCnt="0"/>
      <dgm:spPr/>
    </dgm:pt>
    <dgm:pt modelId="{FB9F5A45-1CC2-4142-B0CD-6FF6FD1A2A1B}" type="pres">
      <dgm:prSet presAssocID="{64BC0656-5F30-4C57-AFF9-6B80364D4BA2}" presName="linNode" presStyleCnt="0"/>
      <dgm:spPr/>
    </dgm:pt>
    <dgm:pt modelId="{6438922F-F396-44A6-B7B2-0DFB6E864AF8}" type="pres">
      <dgm:prSet presAssocID="{64BC0656-5F30-4C57-AFF9-6B80364D4BA2}" presName="parentText" presStyleLbl="solidFgAcc1" presStyleIdx="6" presStyleCnt="10">
        <dgm:presLayoutVars>
          <dgm:chMax val="1"/>
          <dgm:bulletEnabled/>
        </dgm:presLayoutVars>
      </dgm:prSet>
      <dgm:spPr/>
    </dgm:pt>
    <dgm:pt modelId="{AA79A35E-D036-4677-B6E2-BD4189EDEF4E}" type="pres">
      <dgm:prSet presAssocID="{64BC0656-5F30-4C57-AFF9-6B80364D4BA2}" presName="descendantText" presStyleLbl="alignNode1" presStyleIdx="6" presStyleCnt="10">
        <dgm:presLayoutVars>
          <dgm:bulletEnabled/>
        </dgm:presLayoutVars>
      </dgm:prSet>
      <dgm:spPr/>
    </dgm:pt>
    <dgm:pt modelId="{256E51C3-758F-45B9-B921-6F596FF7591C}" type="pres">
      <dgm:prSet presAssocID="{62E2EA5F-5209-4F7A-AF3D-2B54970DB226}" presName="sp" presStyleCnt="0"/>
      <dgm:spPr/>
    </dgm:pt>
    <dgm:pt modelId="{A802D802-8D42-4460-AA0A-B010D7592B4E}" type="pres">
      <dgm:prSet presAssocID="{FC40FADD-5DE7-4746-B853-849EB85E6C8E}" presName="linNode" presStyleCnt="0"/>
      <dgm:spPr/>
    </dgm:pt>
    <dgm:pt modelId="{210F0780-E955-4AF3-8D11-DE053F1E136F}" type="pres">
      <dgm:prSet presAssocID="{FC40FADD-5DE7-4746-B853-849EB85E6C8E}" presName="parentText" presStyleLbl="solidFgAcc1" presStyleIdx="7" presStyleCnt="10" custLinFactNeighborX="255">
        <dgm:presLayoutVars>
          <dgm:chMax val="1"/>
          <dgm:bulletEnabled/>
        </dgm:presLayoutVars>
      </dgm:prSet>
      <dgm:spPr/>
    </dgm:pt>
    <dgm:pt modelId="{13AE1805-5694-4166-AF8B-0FE5380761A6}" type="pres">
      <dgm:prSet presAssocID="{FC40FADD-5DE7-4746-B853-849EB85E6C8E}" presName="descendantText" presStyleLbl="alignNode1" presStyleIdx="7" presStyleCnt="10">
        <dgm:presLayoutVars>
          <dgm:bulletEnabled/>
        </dgm:presLayoutVars>
      </dgm:prSet>
      <dgm:spPr/>
    </dgm:pt>
    <dgm:pt modelId="{F837CE8B-3B8A-4FD6-AC88-3FB03666DD4D}" type="pres">
      <dgm:prSet presAssocID="{203B263A-1663-4A7F-928B-4F4F0D30343B}" presName="sp" presStyleCnt="0"/>
      <dgm:spPr/>
    </dgm:pt>
    <dgm:pt modelId="{18AFD82D-7879-4091-BD4B-3ACF671F087C}" type="pres">
      <dgm:prSet presAssocID="{67732645-1D6B-4DD8-BEB2-C15C71797264}" presName="linNode" presStyleCnt="0"/>
      <dgm:spPr/>
    </dgm:pt>
    <dgm:pt modelId="{2F5CEDDE-7ED5-4AE7-9776-45E6665DB7DD}" type="pres">
      <dgm:prSet presAssocID="{67732645-1D6B-4DD8-BEB2-C15C71797264}" presName="parentText" presStyleLbl="solidFgAcc1" presStyleIdx="8" presStyleCnt="10">
        <dgm:presLayoutVars>
          <dgm:chMax val="1"/>
          <dgm:bulletEnabled/>
        </dgm:presLayoutVars>
      </dgm:prSet>
      <dgm:spPr/>
    </dgm:pt>
    <dgm:pt modelId="{526E8A5D-B274-4C2B-BD3A-4003BD621003}" type="pres">
      <dgm:prSet presAssocID="{67732645-1D6B-4DD8-BEB2-C15C71797264}" presName="descendantText" presStyleLbl="alignNode1" presStyleIdx="8" presStyleCnt="10">
        <dgm:presLayoutVars>
          <dgm:bulletEnabled/>
        </dgm:presLayoutVars>
      </dgm:prSet>
      <dgm:spPr/>
    </dgm:pt>
    <dgm:pt modelId="{427611D9-7345-4032-B64B-C2BF8D6935C2}" type="pres">
      <dgm:prSet presAssocID="{2CC525F2-9132-4C00-9ECA-B062D364269E}" presName="sp" presStyleCnt="0"/>
      <dgm:spPr/>
    </dgm:pt>
    <dgm:pt modelId="{9A1B05BD-0243-4364-9A07-1F3B0D18F5B8}" type="pres">
      <dgm:prSet presAssocID="{7275E22D-EC17-43C3-A3A2-3FCCE67E1465}" presName="linNode" presStyleCnt="0"/>
      <dgm:spPr/>
    </dgm:pt>
    <dgm:pt modelId="{87C636F9-F172-496E-A583-E370CE849A7D}" type="pres">
      <dgm:prSet presAssocID="{7275E22D-EC17-43C3-A3A2-3FCCE67E1465}" presName="parentText" presStyleLbl="solidFgAcc1" presStyleIdx="9" presStyleCnt="10">
        <dgm:presLayoutVars>
          <dgm:chMax val="1"/>
          <dgm:bulletEnabled/>
        </dgm:presLayoutVars>
      </dgm:prSet>
      <dgm:spPr/>
    </dgm:pt>
    <dgm:pt modelId="{0EF1F222-21F0-48EE-840F-42C32171274E}" type="pres">
      <dgm:prSet presAssocID="{7275E22D-EC17-43C3-A3A2-3FCCE67E1465}" presName="descendantText" presStyleLbl="alignNode1" presStyleIdx="9" presStyleCnt="10">
        <dgm:presLayoutVars>
          <dgm:bulletEnabled/>
        </dgm:presLayoutVars>
      </dgm:prSet>
      <dgm:spPr/>
    </dgm:pt>
  </dgm:ptLst>
  <dgm:cxnLst>
    <dgm:cxn modelId="{6B90340D-0EA7-4B07-B821-85EA56D890B9}" srcId="{FC40FADD-5DE7-4746-B853-849EB85E6C8E}" destId="{3E02B6AF-DC9C-473D-A929-97AEADFB8ECF}" srcOrd="0" destOrd="0" parTransId="{AF1CCC7D-65C7-404D-AD7C-EB96FBE799C2}" sibTransId="{1D65EFB8-F3B8-49B7-A519-B716C858355A}"/>
    <dgm:cxn modelId="{6957010F-3C82-4D2A-97E2-CAB5AAAA93E4}" srcId="{CA804308-52B3-4D70-BE50-23314D4A7237}" destId="{CECD5EC4-8297-4029-B90F-8863F2D8F1A2}" srcOrd="3" destOrd="0" parTransId="{A0F4F30B-0FEE-4786-AC1F-B012A1FCA093}" sibTransId="{9E7EF78C-91F0-4CFA-93BC-40FC8F3C62DB}"/>
    <dgm:cxn modelId="{838CD311-6308-4A40-B2EC-32BBD3162855}" srcId="{7275E22D-EC17-43C3-A3A2-3FCCE67E1465}" destId="{BE1A4A95-1182-45BB-8375-661BC671CF48}" srcOrd="0" destOrd="0" parTransId="{8635C86A-AACF-4B64-9BDB-3E3C49A1728C}" sibTransId="{651253B5-B49E-4023-BA81-BC5006DCF6FE}"/>
    <dgm:cxn modelId="{09F71018-4C0E-4F5A-8148-3821E3AC5E81}" srcId="{C74EBBD4-DC69-489F-A28D-CBE5AF80FC95}" destId="{51179EEA-9614-4B3F-98DE-BE6DFFCF091A}" srcOrd="0" destOrd="0" parTransId="{923FB498-CDEE-45DF-A244-32ECFFF2B476}" sibTransId="{C9FD5863-E599-472F-83A8-1BBE273F5EE1}"/>
    <dgm:cxn modelId="{2275B61A-1DBA-4249-B3BB-EDAB119F3EFA}" srcId="{CA804308-52B3-4D70-BE50-23314D4A7237}" destId="{5413BA6D-F7B0-4A6F-B8BC-E7B0D08D98DD}" srcOrd="1" destOrd="0" parTransId="{8ABA71FE-219E-4024-8D32-3A81B41D657E}" sibTransId="{9EFFE5F5-061E-4BB2-9A9C-06FD3B542CD2}"/>
    <dgm:cxn modelId="{B084FA1F-3F77-4E35-AD65-3F117639A85F}" srcId="{CA804308-52B3-4D70-BE50-23314D4A7237}" destId="{559830E9-FDC6-4360-BCC8-B3E0DAA76089}" srcOrd="4" destOrd="0" parTransId="{69FA3BFF-FD09-452F-8DDB-7738BF8BD085}" sibTransId="{60B7EF4D-5F8C-4E4E-A3D3-CF34B6A5CD2C}"/>
    <dgm:cxn modelId="{893B9124-9BF0-413D-B3F6-87285715D48E}" srcId="{163F568D-BFFB-4B4B-8C71-15DAE40BE514}" destId="{1C93DA11-9055-47B7-B0EC-2AB8CF03FABB}" srcOrd="0" destOrd="0" parTransId="{E7B5135B-148E-4693-814A-EC0A9F01D7AF}" sibTransId="{49818393-62E9-49B8-ABAD-F27D4F1EA167}"/>
    <dgm:cxn modelId="{39680534-4AC8-4A00-9118-99D93BFEB66B}" srcId="{CA804308-52B3-4D70-BE50-23314D4A7237}" destId="{67732645-1D6B-4DD8-BEB2-C15C71797264}" srcOrd="8" destOrd="0" parTransId="{98480EB7-2970-42B5-B356-0E4F2D6B8E72}" sibTransId="{2CC525F2-9132-4C00-9ECA-B062D364269E}"/>
    <dgm:cxn modelId="{39C8F536-BE27-4E8D-920A-ED39DD91CB66}" type="presOf" srcId="{7275E22D-EC17-43C3-A3A2-3FCCE67E1465}" destId="{87C636F9-F172-496E-A583-E370CE849A7D}" srcOrd="0" destOrd="0" presId="urn:microsoft.com/office/officeart/2016/7/layout/VerticalHollowActionList"/>
    <dgm:cxn modelId="{86162237-44D0-4CD8-8E30-103F46C2D2EF}" type="presOf" srcId="{5413BA6D-F7B0-4A6F-B8BC-E7B0D08D98DD}" destId="{32B7DF6F-AA41-4D5F-ABB9-E47D0646EC1F}" srcOrd="0" destOrd="0" presId="urn:microsoft.com/office/officeart/2016/7/layout/VerticalHollowActionList"/>
    <dgm:cxn modelId="{A0A9105B-E243-4FF2-809C-B9EA4352794D}" type="presOf" srcId="{FC40FADD-5DE7-4746-B853-849EB85E6C8E}" destId="{210F0780-E955-4AF3-8D11-DE053F1E136F}" srcOrd="0" destOrd="0" presId="urn:microsoft.com/office/officeart/2016/7/layout/VerticalHollowActionList"/>
    <dgm:cxn modelId="{6DE7EB43-F9D8-4714-BA55-0D678FDFA8EE}" type="presOf" srcId="{C74EBBD4-DC69-489F-A28D-CBE5AF80FC95}" destId="{ADCD2239-C584-4D5D-AD56-E487D785FA85}" srcOrd="0" destOrd="0" presId="urn:microsoft.com/office/officeart/2016/7/layout/VerticalHollowActionList"/>
    <dgm:cxn modelId="{7EED5E44-C402-47F1-902A-F6A096C673CD}" srcId="{559830E9-FDC6-4360-BCC8-B3E0DAA76089}" destId="{A81FCE66-8B68-4DFD-BCE0-EC6838A6B567}" srcOrd="0" destOrd="0" parTransId="{CB8DE82D-E46C-4515-9787-3B67C4D9596E}" sibTransId="{F84887D0-A33D-4208-B0AD-3555CC6A4A57}"/>
    <dgm:cxn modelId="{2829E14D-BD2C-4A10-A729-70D31F65B987}" srcId="{CA804308-52B3-4D70-BE50-23314D4A7237}" destId="{1275905F-68FA-4F12-BE2E-9B555B016C4D}" srcOrd="0" destOrd="0" parTransId="{80522301-A997-42B7-8A0C-BBFCD51A214C}" sibTransId="{561F14E8-DB27-41B5-A64A-7C3DB5515624}"/>
    <dgm:cxn modelId="{AAF07C4E-5C59-4A38-ACA4-F82AF9CEC53A}" type="presOf" srcId="{A35E3A7A-0CFF-47E7-8E3B-4E12FE394455}" destId="{AA79A35E-D036-4677-B6E2-BD4189EDEF4E}" srcOrd="0" destOrd="0" presId="urn:microsoft.com/office/officeart/2016/7/layout/VerticalHollowActionList"/>
    <dgm:cxn modelId="{EDEC2B4F-A8D2-4662-82D1-4D30CF3BF3FD}" type="presOf" srcId="{3E02B6AF-DC9C-473D-A929-97AEADFB8ECF}" destId="{13AE1805-5694-4166-AF8B-0FE5380761A6}" srcOrd="0" destOrd="0" presId="urn:microsoft.com/office/officeart/2016/7/layout/VerticalHollowActionList"/>
    <dgm:cxn modelId="{A4FACE50-0EDB-4431-9754-98C5747B03A6}" type="presOf" srcId="{36141D90-9E92-486E-817C-2F3476F6C16B}" destId="{D44124D2-4BC7-4F36-9169-705571D518AF}" srcOrd="0" destOrd="0" presId="urn:microsoft.com/office/officeart/2016/7/layout/VerticalHollowActionList"/>
    <dgm:cxn modelId="{28061C53-DF8B-47FA-8075-493AA1D299E5}" srcId="{64BC0656-5F30-4C57-AFF9-6B80364D4BA2}" destId="{A35E3A7A-0CFF-47E7-8E3B-4E12FE394455}" srcOrd="0" destOrd="0" parTransId="{3D5222E4-4B6D-4C56-8A1D-DF207C7DB5BC}" sibTransId="{F844F9BF-3A95-477D-BA88-55B69AB960BA}"/>
    <dgm:cxn modelId="{CC2F367A-C717-488D-ADF1-6D42F5C00BA4}" srcId="{CECD5EC4-8297-4029-B90F-8863F2D8F1A2}" destId="{E64075C3-48EC-4A8A-AEF6-262A5A06B184}" srcOrd="0" destOrd="0" parTransId="{21B63E8F-00AF-49FA-B6D6-434BDBBCCB63}" sibTransId="{3A6B78C6-2423-4FAD-9C77-4B030657BFF1}"/>
    <dgm:cxn modelId="{63A0C07D-B777-4D2D-85CA-DDDB8A0027C3}" type="presOf" srcId="{64BC0656-5F30-4C57-AFF9-6B80364D4BA2}" destId="{6438922F-F396-44A6-B7B2-0DFB6E864AF8}" srcOrd="0" destOrd="0" presId="urn:microsoft.com/office/officeart/2016/7/layout/VerticalHollowActionList"/>
    <dgm:cxn modelId="{50F9D784-0128-4C7C-8A7B-603E163ED261}" srcId="{67732645-1D6B-4DD8-BEB2-C15C71797264}" destId="{318629EA-972D-4209-BFFD-AAA79009721A}" srcOrd="0" destOrd="0" parTransId="{BC1D62A3-9A9A-419E-BF3D-FAF6146996D0}" sibTransId="{43BCBD6F-EDE3-41A1-9EA7-658469822EB1}"/>
    <dgm:cxn modelId="{F7989D8B-CA6F-49FF-B3F7-3C75D6BFEB84}" srcId="{CA804308-52B3-4D70-BE50-23314D4A7237}" destId="{7275E22D-EC17-43C3-A3A2-3FCCE67E1465}" srcOrd="9" destOrd="0" parTransId="{BE73D678-CE42-4814-A28B-501A45DF88D1}" sibTransId="{AB0B9E36-7781-4F85-B948-F39B666DB120}"/>
    <dgm:cxn modelId="{831F768F-7621-497C-872E-1CD43689EE9E}" type="presOf" srcId="{163F568D-BFFB-4B4B-8C71-15DAE40BE514}" destId="{1C9DCC37-5A21-4A9F-973B-9E232AE0A1B9}" srcOrd="0" destOrd="0" presId="urn:microsoft.com/office/officeart/2016/7/layout/VerticalHollowActionList"/>
    <dgm:cxn modelId="{4607BC90-0169-4B68-897E-35FDE9D1F790}" type="presOf" srcId="{1C93DA11-9055-47B7-B0EC-2AB8CF03FABB}" destId="{84F9B351-E247-4264-8743-C768F41D229B}" srcOrd="0" destOrd="0" presId="urn:microsoft.com/office/officeart/2016/7/layout/VerticalHollowActionList"/>
    <dgm:cxn modelId="{A95E7C9A-848A-40D4-A84D-45FE7745B156}" type="presOf" srcId="{67732645-1D6B-4DD8-BEB2-C15C71797264}" destId="{2F5CEDDE-7ED5-4AE7-9776-45E6665DB7DD}" srcOrd="0" destOrd="0" presId="urn:microsoft.com/office/officeart/2016/7/layout/VerticalHollowActionList"/>
    <dgm:cxn modelId="{61B27F9C-780F-4461-B604-433BD98C4DF0}" type="presOf" srcId="{E64075C3-48EC-4A8A-AEF6-262A5A06B184}" destId="{EEB76E95-5DB6-4D4F-B2C5-5BFBEC0559BF}" srcOrd="0" destOrd="0" presId="urn:microsoft.com/office/officeart/2016/7/layout/VerticalHollowActionList"/>
    <dgm:cxn modelId="{E157EDA2-CEAB-4CAE-ABD2-921CC1ACC331}" srcId="{CA804308-52B3-4D70-BE50-23314D4A7237}" destId="{C74EBBD4-DC69-489F-A28D-CBE5AF80FC95}" srcOrd="2" destOrd="0" parTransId="{A96A3461-90DE-4109-A167-CCF51C70B81C}" sibTransId="{CA7596AE-223D-485A-BA7F-FDD54245773B}"/>
    <dgm:cxn modelId="{440864A4-D1F8-47D4-A2F4-E827E37E7E83}" type="presOf" srcId="{CECD5EC4-8297-4029-B90F-8863F2D8F1A2}" destId="{3976C00D-2AD3-4617-8C8F-58AC4B4CE706}" srcOrd="0" destOrd="0" presId="urn:microsoft.com/office/officeart/2016/7/layout/VerticalHollowActionList"/>
    <dgm:cxn modelId="{119A37A6-ABAA-4C0E-BD4E-0B0C484EDE14}" type="presOf" srcId="{559830E9-FDC6-4360-BCC8-B3E0DAA76089}" destId="{BFEF6168-E847-413C-9BF9-286B0D54743A}" srcOrd="0" destOrd="0" presId="urn:microsoft.com/office/officeart/2016/7/layout/VerticalHollowActionList"/>
    <dgm:cxn modelId="{BC00E8B8-5B63-402E-8CBF-F738D6B89BB9}" srcId="{1275905F-68FA-4F12-BE2E-9B555B016C4D}" destId="{36141D90-9E92-486E-817C-2F3476F6C16B}" srcOrd="0" destOrd="0" parTransId="{1E160ECC-1D7E-4625-82C1-F865E27EAE85}" sibTransId="{EA0F1C40-4AB4-4A22-BC15-1C0DC64DD28C}"/>
    <dgm:cxn modelId="{874106BE-F9D5-475D-A04E-672196EFEBA7}" srcId="{CA804308-52B3-4D70-BE50-23314D4A7237}" destId="{163F568D-BFFB-4B4B-8C71-15DAE40BE514}" srcOrd="5" destOrd="0" parTransId="{B6158737-0770-4A46-9670-9CFE43EB2913}" sibTransId="{888330B9-6E01-4EE3-BD4A-41B61393331B}"/>
    <dgm:cxn modelId="{27FF36CA-F1BA-4BCF-9BF0-40E6FE7E9AE8}" type="presOf" srcId="{0F537890-44E8-46B2-A9F8-F5405724A838}" destId="{9489C3E4-6F69-4055-AEB7-94BB4A101DC7}" srcOrd="0" destOrd="0" presId="urn:microsoft.com/office/officeart/2016/7/layout/VerticalHollowActionList"/>
    <dgm:cxn modelId="{A10BA0DB-3A08-4DA8-87D3-8701E0259D2A}" srcId="{5413BA6D-F7B0-4A6F-B8BC-E7B0D08D98DD}" destId="{0F537890-44E8-46B2-A9F8-F5405724A838}" srcOrd="0" destOrd="0" parTransId="{2F98679B-C652-4968-885E-2746AFD7A2BF}" sibTransId="{5428A879-05EC-42E8-9D39-B5BF1B8663F5}"/>
    <dgm:cxn modelId="{3AEE88E4-15E7-473A-B28C-337CF7DA4506}" type="presOf" srcId="{BE1A4A95-1182-45BB-8375-661BC671CF48}" destId="{0EF1F222-21F0-48EE-840F-42C32171274E}" srcOrd="0" destOrd="0" presId="urn:microsoft.com/office/officeart/2016/7/layout/VerticalHollowActionList"/>
    <dgm:cxn modelId="{BCC9DFE4-1BA8-4DF0-9E0C-EEDB9C8F84E8}" type="presOf" srcId="{1275905F-68FA-4F12-BE2E-9B555B016C4D}" destId="{3614C3B0-5797-4D94-B9DD-F0DC609B8513}" srcOrd="0" destOrd="0" presId="urn:microsoft.com/office/officeart/2016/7/layout/VerticalHollowActionList"/>
    <dgm:cxn modelId="{E0F535EA-D7F5-467A-AFAA-5D7D0B11E5C2}" type="presOf" srcId="{A81FCE66-8B68-4DFD-BCE0-EC6838A6B567}" destId="{63275A90-EDC8-4023-9776-D270E00F4C6B}" srcOrd="0" destOrd="0" presId="urn:microsoft.com/office/officeart/2016/7/layout/VerticalHollowActionList"/>
    <dgm:cxn modelId="{3DFE11EB-4302-4231-A64F-606B13F0A7FD}" srcId="{CA804308-52B3-4D70-BE50-23314D4A7237}" destId="{64BC0656-5F30-4C57-AFF9-6B80364D4BA2}" srcOrd="6" destOrd="0" parTransId="{B72DF5FF-98CD-4FBE-AA17-DEA3FD81378A}" sibTransId="{62E2EA5F-5209-4F7A-AF3D-2B54970DB226}"/>
    <dgm:cxn modelId="{79402FF1-492C-474C-BB7E-754EE8514D25}" type="presOf" srcId="{CA804308-52B3-4D70-BE50-23314D4A7237}" destId="{E2E6800B-E817-4CF1-B947-E4F1F3E874F1}" srcOrd="0" destOrd="0" presId="urn:microsoft.com/office/officeart/2016/7/layout/VerticalHollowActionList"/>
    <dgm:cxn modelId="{732FB7F2-46A3-4CD4-9F98-EB8D471A3603}" type="presOf" srcId="{318629EA-972D-4209-BFFD-AAA79009721A}" destId="{526E8A5D-B274-4C2B-BD3A-4003BD621003}" srcOrd="0" destOrd="0" presId="urn:microsoft.com/office/officeart/2016/7/layout/VerticalHollowActionList"/>
    <dgm:cxn modelId="{9FD284F9-4111-48F5-9470-05D03CA1DEFB}" type="presOf" srcId="{51179EEA-9614-4B3F-98DE-BE6DFFCF091A}" destId="{F54CA4A0-85E7-4711-B2D6-19AABF1B8C10}" srcOrd="0" destOrd="0" presId="urn:microsoft.com/office/officeart/2016/7/layout/VerticalHollowActionList"/>
    <dgm:cxn modelId="{1AE93EFB-2A84-4BA5-8C68-1985E4D0D3DB}" srcId="{CA804308-52B3-4D70-BE50-23314D4A7237}" destId="{FC40FADD-5DE7-4746-B853-849EB85E6C8E}" srcOrd="7" destOrd="0" parTransId="{56CAAA93-2DF5-43A5-AB0E-3E84B06FD36A}" sibTransId="{203B263A-1663-4A7F-928B-4F4F0D30343B}"/>
    <dgm:cxn modelId="{97C3C590-B55A-4DDE-B1A9-2021FB3A5399}" type="presParOf" srcId="{E2E6800B-E817-4CF1-B947-E4F1F3E874F1}" destId="{567BF491-9AEA-4BE7-A574-B37AAD63F23E}" srcOrd="0" destOrd="0" presId="urn:microsoft.com/office/officeart/2016/7/layout/VerticalHollowActionList"/>
    <dgm:cxn modelId="{982F6204-C144-4D7D-A929-879D2FA6C60A}" type="presParOf" srcId="{567BF491-9AEA-4BE7-A574-B37AAD63F23E}" destId="{3614C3B0-5797-4D94-B9DD-F0DC609B8513}" srcOrd="0" destOrd="0" presId="urn:microsoft.com/office/officeart/2016/7/layout/VerticalHollowActionList"/>
    <dgm:cxn modelId="{913170FE-C266-45DB-9DF9-D596DEF1C0AB}" type="presParOf" srcId="{567BF491-9AEA-4BE7-A574-B37AAD63F23E}" destId="{D44124D2-4BC7-4F36-9169-705571D518AF}" srcOrd="1" destOrd="0" presId="urn:microsoft.com/office/officeart/2016/7/layout/VerticalHollowActionList"/>
    <dgm:cxn modelId="{FE243D57-4B70-44CB-BC8E-265FB13377A2}" type="presParOf" srcId="{E2E6800B-E817-4CF1-B947-E4F1F3E874F1}" destId="{80166FC2-9440-4E75-9825-41D156416567}" srcOrd="1" destOrd="0" presId="urn:microsoft.com/office/officeart/2016/7/layout/VerticalHollowActionList"/>
    <dgm:cxn modelId="{AFEE75EA-CDF1-43D8-B627-700197F1FDD0}" type="presParOf" srcId="{E2E6800B-E817-4CF1-B947-E4F1F3E874F1}" destId="{F9F33138-A418-4D36-9E59-D6B45D514DAF}" srcOrd="2" destOrd="0" presId="urn:microsoft.com/office/officeart/2016/7/layout/VerticalHollowActionList"/>
    <dgm:cxn modelId="{E8B96653-EF7B-4E9B-8121-03894DC14F3B}" type="presParOf" srcId="{F9F33138-A418-4D36-9E59-D6B45D514DAF}" destId="{32B7DF6F-AA41-4D5F-ABB9-E47D0646EC1F}" srcOrd="0" destOrd="0" presId="urn:microsoft.com/office/officeart/2016/7/layout/VerticalHollowActionList"/>
    <dgm:cxn modelId="{E4EF4357-9771-42AE-AF2D-6A7484412927}" type="presParOf" srcId="{F9F33138-A418-4D36-9E59-D6B45D514DAF}" destId="{9489C3E4-6F69-4055-AEB7-94BB4A101DC7}" srcOrd="1" destOrd="0" presId="urn:microsoft.com/office/officeart/2016/7/layout/VerticalHollowActionList"/>
    <dgm:cxn modelId="{C88484B9-1467-41EB-8D78-FDBB4418F1AF}" type="presParOf" srcId="{E2E6800B-E817-4CF1-B947-E4F1F3E874F1}" destId="{20AFF266-198A-4765-A6FD-D781C20DFAD4}" srcOrd="3" destOrd="0" presId="urn:microsoft.com/office/officeart/2016/7/layout/VerticalHollowActionList"/>
    <dgm:cxn modelId="{411765AE-574B-4D67-8DB3-3DBFD6507013}" type="presParOf" srcId="{E2E6800B-E817-4CF1-B947-E4F1F3E874F1}" destId="{4755719B-90FA-45BF-9BC2-378BAC3F1CD2}" srcOrd="4" destOrd="0" presId="urn:microsoft.com/office/officeart/2016/7/layout/VerticalHollowActionList"/>
    <dgm:cxn modelId="{808F1493-A86E-4712-8E64-EB366D744E00}" type="presParOf" srcId="{4755719B-90FA-45BF-9BC2-378BAC3F1CD2}" destId="{ADCD2239-C584-4D5D-AD56-E487D785FA85}" srcOrd="0" destOrd="0" presId="urn:microsoft.com/office/officeart/2016/7/layout/VerticalHollowActionList"/>
    <dgm:cxn modelId="{8EAE1E79-E291-4EA1-97FC-D113286192A8}" type="presParOf" srcId="{4755719B-90FA-45BF-9BC2-378BAC3F1CD2}" destId="{F54CA4A0-85E7-4711-B2D6-19AABF1B8C10}" srcOrd="1" destOrd="0" presId="urn:microsoft.com/office/officeart/2016/7/layout/VerticalHollowActionList"/>
    <dgm:cxn modelId="{6306EBD4-D6CF-4D62-9D4A-54DDFAF450BF}" type="presParOf" srcId="{E2E6800B-E817-4CF1-B947-E4F1F3E874F1}" destId="{DFC47F0F-E90B-45B8-AA1A-1254C6572F06}" srcOrd="5" destOrd="0" presId="urn:microsoft.com/office/officeart/2016/7/layout/VerticalHollowActionList"/>
    <dgm:cxn modelId="{811D9059-CC97-4E7B-B3CE-9CC023E59F97}" type="presParOf" srcId="{E2E6800B-E817-4CF1-B947-E4F1F3E874F1}" destId="{2E6F2CE6-CE15-403E-8F8F-C0B544F24505}" srcOrd="6" destOrd="0" presId="urn:microsoft.com/office/officeart/2016/7/layout/VerticalHollowActionList"/>
    <dgm:cxn modelId="{05BD1B22-943F-43BC-9887-A4BB38608A66}" type="presParOf" srcId="{2E6F2CE6-CE15-403E-8F8F-C0B544F24505}" destId="{3976C00D-2AD3-4617-8C8F-58AC4B4CE706}" srcOrd="0" destOrd="0" presId="urn:microsoft.com/office/officeart/2016/7/layout/VerticalHollowActionList"/>
    <dgm:cxn modelId="{73398022-7288-4151-9849-0084320CC216}" type="presParOf" srcId="{2E6F2CE6-CE15-403E-8F8F-C0B544F24505}" destId="{EEB76E95-5DB6-4D4F-B2C5-5BFBEC0559BF}" srcOrd="1" destOrd="0" presId="urn:microsoft.com/office/officeart/2016/7/layout/VerticalHollowActionList"/>
    <dgm:cxn modelId="{4A3AFD6C-1862-47EE-B0B0-665BDF927AFB}" type="presParOf" srcId="{E2E6800B-E817-4CF1-B947-E4F1F3E874F1}" destId="{E1B6522D-EE35-4DEB-98EE-C0B436DD7E3F}" srcOrd="7" destOrd="0" presId="urn:microsoft.com/office/officeart/2016/7/layout/VerticalHollowActionList"/>
    <dgm:cxn modelId="{CBBBCAF0-392D-4249-B697-EDE91D44D005}" type="presParOf" srcId="{E2E6800B-E817-4CF1-B947-E4F1F3E874F1}" destId="{147DC18B-C3D6-4192-9653-3FF669A85F05}" srcOrd="8" destOrd="0" presId="urn:microsoft.com/office/officeart/2016/7/layout/VerticalHollowActionList"/>
    <dgm:cxn modelId="{7C8C3BAF-C996-4881-8518-5F9584EFF613}" type="presParOf" srcId="{147DC18B-C3D6-4192-9653-3FF669A85F05}" destId="{BFEF6168-E847-413C-9BF9-286B0D54743A}" srcOrd="0" destOrd="0" presId="urn:microsoft.com/office/officeart/2016/7/layout/VerticalHollowActionList"/>
    <dgm:cxn modelId="{8B62F6BC-5F07-46B7-8F64-1EE5BB06DF18}" type="presParOf" srcId="{147DC18B-C3D6-4192-9653-3FF669A85F05}" destId="{63275A90-EDC8-4023-9776-D270E00F4C6B}" srcOrd="1" destOrd="0" presId="urn:microsoft.com/office/officeart/2016/7/layout/VerticalHollowActionList"/>
    <dgm:cxn modelId="{E64855E0-A3AE-4B18-95F8-F13EF9FFB40F}" type="presParOf" srcId="{E2E6800B-E817-4CF1-B947-E4F1F3E874F1}" destId="{737199C1-1A56-4563-B599-8F171329AB9E}" srcOrd="9" destOrd="0" presId="urn:microsoft.com/office/officeart/2016/7/layout/VerticalHollowActionList"/>
    <dgm:cxn modelId="{064ED706-C27B-429F-9804-348C1AF2A160}" type="presParOf" srcId="{E2E6800B-E817-4CF1-B947-E4F1F3E874F1}" destId="{89FC3DD2-18C5-4DDA-AB3A-413DD28DCE13}" srcOrd="10" destOrd="0" presId="urn:microsoft.com/office/officeart/2016/7/layout/VerticalHollowActionList"/>
    <dgm:cxn modelId="{D71EEFD2-F9BD-455E-8B4E-232A1C1289B2}" type="presParOf" srcId="{89FC3DD2-18C5-4DDA-AB3A-413DD28DCE13}" destId="{1C9DCC37-5A21-4A9F-973B-9E232AE0A1B9}" srcOrd="0" destOrd="0" presId="urn:microsoft.com/office/officeart/2016/7/layout/VerticalHollowActionList"/>
    <dgm:cxn modelId="{CD14BE53-C076-4E04-B84D-B1A7E63F2FE6}" type="presParOf" srcId="{89FC3DD2-18C5-4DDA-AB3A-413DD28DCE13}" destId="{84F9B351-E247-4264-8743-C768F41D229B}" srcOrd="1" destOrd="0" presId="urn:microsoft.com/office/officeart/2016/7/layout/VerticalHollowActionList"/>
    <dgm:cxn modelId="{F10AB1A2-CBAD-4413-B764-E0C317ED102A}" type="presParOf" srcId="{E2E6800B-E817-4CF1-B947-E4F1F3E874F1}" destId="{2853B6FA-D8BB-495F-974B-9448F7263A10}" srcOrd="11" destOrd="0" presId="urn:microsoft.com/office/officeart/2016/7/layout/VerticalHollowActionList"/>
    <dgm:cxn modelId="{8BBF253E-EEC2-4E92-9605-B20E696E830F}" type="presParOf" srcId="{E2E6800B-E817-4CF1-B947-E4F1F3E874F1}" destId="{FB9F5A45-1CC2-4142-B0CD-6FF6FD1A2A1B}" srcOrd="12" destOrd="0" presId="urn:microsoft.com/office/officeart/2016/7/layout/VerticalHollowActionList"/>
    <dgm:cxn modelId="{75B891F1-28EC-4640-A741-3FC673FBAF3E}" type="presParOf" srcId="{FB9F5A45-1CC2-4142-B0CD-6FF6FD1A2A1B}" destId="{6438922F-F396-44A6-B7B2-0DFB6E864AF8}" srcOrd="0" destOrd="0" presId="urn:microsoft.com/office/officeart/2016/7/layout/VerticalHollowActionList"/>
    <dgm:cxn modelId="{D08D0263-D0D1-4589-9183-23718A60CAF4}" type="presParOf" srcId="{FB9F5A45-1CC2-4142-B0CD-6FF6FD1A2A1B}" destId="{AA79A35E-D036-4677-B6E2-BD4189EDEF4E}" srcOrd="1" destOrd="0" presId="urn:microsoft.com/office/officeart/2016/7/layout/VerticalHollowActionList"/>
    <dgm:cxn modelId="{2AD8587F-8F03-4C01-AA05-A9026C761582}" type="presParOf" srcId="{E2E6800B-E817-4CF1-B947-E4F1F3E874F1}" destId="{256E51C3-758F-45B9-B921-6F596FF7591C}" srcOrd="13" destOrd="0" presId="urn:microsoft.com/office/officeart/2016/7/layout/VerticalHollowActionList"/>
    <dgm:cxn modelId="{29C3DC79-9C00-400C-9DC2-E06F5D24FEB6}" type="presParOf" srcId="{E2E6800B-E817-4CF1-B947-E4F1F3E874F1}" destId="{A802D802-8D42-4460-AA0A-B010D7592B4E}" srcOrd="14" destOrd="0" presId="urn:microsoft.com/office/officeart/2016/7/layout/VerticalHollowActionList"/>
    <dgm:cxn modelId="{29B92622-2459-4E25-92FD-DC50E192F834}" type="presParOf" srcId="{A802D802-8D42-4460-AA0A-B010D7592B4E}" destId="{210F0780-E955-4AF3-8D11-DE053F1E136F}" srcOrd="0" destOrd="0" presId="urn:microsoft.com/office/officeart/2016/7/layout/VerticalHollowActionList"/>
    <dgm:cxn modelId="{BF4B88E7-733A-4E2C-A636-27F668131C39}" type="presParOf" srcId="{A802D802-8D42-4460-AA0A-B010D7592B4E}" destId="{13AE1805-5694-4166-AF8B-0FE5380761A6}" srcOrd="1" destOrd="0" presId="urn:microsoft.com/office/officeart/2016/7/layout/VerticalHollowActionList"/>
    <dgm:cxn modelId="{E00EC2C8-8A81-4B8D-B239-2F4A825B3FD8}" type="presParOf" srcId="{E2E6800B-E817-4CF1-B947-E4F1F3E874F1}" destId="{F837CE8B-3B8A-4FD6-AC88-3FB03666DD4D}" srcOrd="15" destOrd="0" presId="urn:microsoft.com/office/officeart/2016/7/layout/VerticalHollowActionList"/>
    <dgm:cxn modelId="{A66DB6E0-D649-4D53-99B7-683978FA0B27}" type="presParOf" srcId="{E2E6800B-E817-4CF1-B947-E4F1F3E874F1}" destId="{18AFD82D-7879-4091-BD4B-3ACF671F087C}" srcOrd="16" destOrd="0" presId="urn:microsoft.com/office/officeart/2016/7/layout/VerticalHollowActionList"/>
    <dgm:cxn modelId="{0D3C742F-E4F5-484E-BEBA-80A723BDB03A}" type="presParOf" srcId="{18AFD82D-7879-4091-BD4B-3ACF671F087C}" destId="{2F5CEDDE-7ED5-4AE7-9776-45E6665DB7DD}" srcOrd="0" destOrd="0" presId="urn:microsoft.com/office/officeart/2016/7/layout/VerticalHollowActionList"/>
    <dgm:cxn modelId="{379AF220-5726-471A-B93B-3092A149A7DC}" type="presParOf" srcId="{18AFD82D-7879-4091-BD4B-3ACF671F087C}" destId="{526E8A5D-B274-4C2B-BD3A-4003BD621003}" srcOrd="1" destOrd="0" presId="urn:microsoft.com/office/officeart/2016/7/layout/VerticalHollowActionList"/>
    <dgm:cxn modelId="{A030DD82-2463-4180-9745-399435ED8EBF}" type="presParOf" srcId="{E2E6800B-E817-4CF1-B947-E4F1F3E874F1}" destId="{427611D9-7345-4032-B64B-C2BF8D6935C2}" srcOrd="17" destOrd="0" presId="urn:microsoft.com/office/officeart/2016/7/layout/VerticalHollowActionList"/>
    <dgm:cxn modelId="{E350CCFD-03F1-4F5A-9828-FC5CD6FC75F1}" type="presParOf" srcId="{E2E6800B-E817-4CF1-B947-E4F1F3E874F1}" destId="{9A1B05BD-0243-4364-9A07-1F3B0D18F5B8}" srcOrd="18" destOrd="0" presId="urn:microsoft.com/office/officeart/2016/7/layout/VerticalHollowActionList"/>
    <dgm:cxn modelId="{14BD12A6-B138-43BE-BB69-B45F857C2C3C}" type="presParOf" srcId="{9A1B05BD-0243-4364-9A07-1F3B0D18F5B8}" destId="{87C636F9-F172-496E-A583-E370CE849A7D}" srcOrd="0" destOrd="0" presId="urn:microsoft.com/office/officeart/2016/7/layout/VerticalHollowActionList"/>
    <dgm:cxn modelId="{B98AE776-3B37-441A-AE04-8ECCCB254C8F}" type="presParOf" srcId="{9A1B05BD-0243-4364-9A07-1F3B0D18F5B8}" destId="{0EF1F222-21F0-48EE-840F-42C32171274E}" srcOrd="1" destOrd="0" presId="urn:microsoft.com/office/officeart/2016/7/layout/VerticalHollowAction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45C8D-7397-40B3-9576-753373F7A625}">
      <dsp:nvSpPr>
        <dsp:cNvPr id="0" name=""/>
        <dsp:cNvSpPr/>
      </dsp:nvSpPr>
      <dsp:spPr>
        <a:xfrm>
          <a:off x="0" y="8469"/>
          <a:ext cx="10515600" cy="49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Introduction and Objective</a:t>
          </a:r>
        </a:p>
      </dsp:txBody>
      <dsp:txXfrm>
        <a:off x="23988" y="32457"/>
        <a:ext cx="10467624" cy="443424"/>
      </dsp:txXfrm>
    </dsp:sp>
    <dsp:sp modelId="{95930C90-99F1-4C94-9794-A0D701BEE1B0}">
      <dsp:nvSpPr>
        <dsp:cNvPr id="0" name=""/>
        <dsp:cNvSpPr/>
      </dsp:nvSpPr>
      <dsp:spPr>
        <a:xfrm>
          <a:off x="0" y="557469"/>
          <a:ext cx="10515600" cy="49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Africa’s Trade Integration Agenda</a:t>
          </a:r>
        </a:p>
      </dsp:txBody>
      <dsp:txXfrm>
        <a:off x="23988" y="581457"/>
        <a:ext cx="10467624" cy="443424"/>
      </dsp:txXfrm>
    </dsp:sp>
    <dsp:sp modelId="{F98388B9-4FA3-4F1D-BAAE-875325DEBBD6}">
      <dsp:nvSpPr>
        <dsp:cNvPr id="0" name=""/>
        <dsp:cNvSpPr/>
      </dsp:nvSpPr>
      <dsp:spPr>
        <a:xfrm>
          <a:off x="0" y="1106469"/>
          <a:ext cx="10515600" cy="49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SADC FTA, Tripartite and AfCFTA Overview</a:t>
          </a:r>
        </a:p>
      </dsp:txBody>
      <dsp:txXfrm>
        <a:off x="23988" y="1130457"/>
        <a:ext cx="10467624" cy="443424"/>
      </dsp:txXfrm>
    </dsp:sp>
    <dsp:sp modelId="{620BA193-C695-468B-AA49-E149E4488990}">
      <dsp:nvSpPr>
        <dsp:cNvPr id="0" name=""/>
        <dsp:cNvSpPr/>
      </dsp:nvSpPr>
      <dsp:spPr>
        <a:xfrm>
          <a:off x="0" y="1655469"/>
          <a:ext cx="10515600" cy="49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How the three FTAs Interface?</a:t>
          </a:r>
        </a:p>
      </dsp:txBody>
      <dsp:txXfrm>
        <a:off x="23988" y="1679457"/>
        <a:ext cx="10467624" cy="443424"/>
      </dsp:txXfrm>
    </dsp:sp>
    <dsp:sp modelId="{E9A4FE63-DF95-4D78-9F6E-27ADFE455806}">
      <dsp:nvSpPr>
        <dsp:cNvPr id="0" name=""/>
        <dsp:cNvSpPr/>
      </dsp:nvSpPr>
      <dsp:spPr>
        <a:xfrm>
          <a:off x="0" y="2204469"/>
          <a:ext cx="10515600" cy="49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Areas of complementarity</a:t>
          </a:r>
        </a:p>
      </dsp:txBody>
      <dsp:txXfrm>
        <a:off x="23988" y="2228457"/>
        <a:ext cx="10467624" cy="443424"/>
      </dsp:txXfrm>
    </dsp:sp>
    <dsp:sp modelId="{2DD52974-D7EB-466B-B24E-86F6C33102DB}">
      <dsp:nvSpPr>
        <dsp:cNvPr id="0" name=""/>
        <dsp:cNvSpPr/>
      </dsp:nvSpPr>
      <dsp:spPr>
        <a:xfrm>
          <a:off x="0" y="2753469"/>
          <a:ext cx="10515600" cy="49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Areas of Overlap and Potential conflict</a:t>
          </a:r>
        </a:p>
      </dsp:txBody>
      <dsp:txXfrm>
        <a:off x="23988" y="2777457"/>
        <a:ext cx="10467624" cy="443424"/>
      </dsp:txXfrm>
    </dsp:sp>
    <dsp:sp modelId="{704A5D52-774E-4605-9685-2A478D1806E6}">
      <dsp:nvSpPr>
        <dsp:cNvPr id="0" name=""/>
        <dsp:cNvSpPr/>
      </dsp:nvSpPr>
      <dsp:spPr>
        <a:xfrm>
          <a:off x="0" y="3302469"/>
          <a:ext cx="10515600" cy="49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Implications for Women Entrepreneurs</a:t>
          </a:r>
        </a:p>
      </dsp:txBody>
      <dsp:txXfrm>
        <a:off x="23988" y="3326457"/>
        <a:ext cx="10467624" cy="443424"/>
      </dsp:txXfrm>
    </dsp:sp>
    <dsp:sp modelId="{06B0171F-79B0-4D85-8974-324F9405B9F3}">
      <dsp:nvSpPr>
        <dsp:cNvPr id="0" name=""/>
        <dsp:cNvSpPr/>
      </dsp:nvSpPr>
      <dsp:spPr>
        <a:xfrm>
          <a:off x="0" y="3851469"/>
          <a:ext cx="10515600" cy="491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Conclusion and Key Messages</a:t>
          </a:r>
        </a:p>
      </dsp:txBody>
      <dsp:txXfrm>
        <a:off x="23988" y="3875457"/>
        <a:ext cx="10467624" cy="44342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06AB3-940F-4583-931E-CD08573634C2}">
      <dsp:nvSpPr>
        <dsp:cNvPr id="0" name=""/>
        <dsp:cNvSpPr/>
      </dsp:nvSpPr>
      <dsp:spPr>
        <a:xfrm>
          <a:off x="0" y="31338"/>
          <a:ext cx="6804731" cy="56511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Are these competing or complementary…?</a:t>
          </a:r>
        </a:p>
      </dsp:txBody>
      <dsp:txXfrm>
        <a:off x="27586" y="58924"/>
        <a:ext cx="6749559" cy="509938"/>
      </dsp:txXfrm>
    </dsp:sp>
    <dsp:sp modelId="{10950E36-DE3E-4D8F-9693-D1379B00E65A}">
      <dsp:nvSpPr>
        <dsp:cNvPr id="0" name=""/>
        <dsp:cNvSpPr/>
      </dsp:nvSpPr>
      <dsp:spPr>
        <a:xfrm>
          <a:off x="0" y="596448"/>
          <a:ext cx="6804731" cy="5903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050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These are not competing frameworks: They are complementary and mutually reinforcing - a building block relationship, </a:t>
          </a:r>
          <a:r>
            <a:rPr lang="en-US" sz="1800" kern="1200" dirty="0" err="1"/>
            <a:t>ie</a:t>
          </a:r>
          <a:endParaRPr lang="en-US" sz="1800" kern="1200" dirty="0"/>
        </a:p>
        <a:p>
          <a:pPr marL="342900" lvl="2" indent="-171450" algn="l" defTabSz="8001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SADC FTA deepens subregional integration among 16 member states</a:t>
          </a:r>
        </a:p>
        <a:p>
          <a:pPr marL="342900" lvl="2" indent="-171450" algn="l" defTabSz="8001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TFTA brings together SADC, COMESA and EAC (29 countries) harmonizing trading rules</a:t>
          </a:r>
        </a:p>
        <a:p>
          <a:pPr marL="342900" lvl="2" indent="-171450" algn="l" defTabSz="8001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 err="1"/>
            <a:t>AfCFTA</a:t>
          </a:r>
          <a:r>
            <a:rPr lang="en-US" sz="1800" kern="1200" dirty="0"/>
            <a:t> scales integration to the continental level</a:t>
          </a:r>
        </a:p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Possible conflict? Level of tariff liberalization: Both SADC and TFTA aim for 100% tariff liberalization, whereas </a:t>
          </a:r>
          <a:r>
            <a:rPr lang="en-US" sz="1800" kern="1200" dirty="0" err="1"/>
            <a:t>AfCFTA</a:t>
          </a:r>
          <a:r>
            <a:rPr lang="en-US" sz="1800" kern="1200" dirty="0"/>
            <a:t> has a 3 percent exclusion list</a:t>
          </a:r>
        </a:p>
        <a:p>
          <a:pPr marL="342900" lvl="2" indent="-171450" algn="l" defTabSz="8001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Forum shopping</a:t>
          </a:r>
        </a:p>
        <a:p>
          <a:pPr marL="342900" lvl="2" indent="-171450" algn="l" defTabSz="8001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kern="1200" dirty="0"/>
            <a:t>Cost of administering the different trading regimes</a:t>
          </a:r>
        </a:p>
        <a:p>
          <a:pPr marL="342900" lvl="2" indent="-171450" algn="l" defTabSz="8001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800" kern="1200" dirty="0"/>
        </a:p>
      </dsp:txBody>
      <dsp:txXfrm>
        <a:off x="0" y="596448"/>
        <a:ext cx="6804731" cy="590364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41527-E0BF-4DCE-89D4-06FC9A254724}">
      <dsp:nvSpPr>
        <dsp:cNvPr id="0" name=""/>
        <dsp:cNvSpPr/>
      </dsp:nvSpPr>
      <dsp:spPr>
        <a:xfrm>
          <a:off x="0" y="0"/>
          <a:ext cx="11452225" cy="15835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 dirty="0"/>
            <a:t>Africa has small, fragmented economies…</a:t>
          </a:r>
        </a:p>
      </dsp:txBody>
      <dsp:txXfrm>
        <a:off x="0" y="0"/>
        <a:ext cx="11452225" cy="1583531"/>
      </dsp:txXfrm>
    </dsp:sp>
    <dsp:sp modelId="{3B109376-FFB1-480B-8F87-5C1A93178704}">
      <dsp:nvSpPr>
        <dsp:cNvPr id="0" name=""/>
        <dsp:cNvSpPr/>
      </dsp:nvSpPr>
      <dsp:spPr>
        <a:xfrm>
          <a:off x="1397" y="1583531"/>
          <a:ext cx="2289885" cy="3325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Increased Market access –beyond national borders</a:t>
          </a:r>
        </a:p>
      </dsp:txBody>
      <dsp:txXfrm>
        <a:off x="1397" y="1583531"/>
        <a:ext cx="2289885" cy="3325415"/>
      </dsp:txXfrm>
    </dsp:sp>
    <dsp:sp modelId="{10F96DB1-2199-4F6C-B89E-50F9910D703C}">
      <dsp:nvSpPr>
        <dsp:cNvPr id="0" name=""/>
        <dsp:cNvSpPr/>
      </dsp:nvSpPr>
      <dsp:spPr>
        <a:xfrm>
          <a:off x="2291283" y="1583531"/>
          <a:ext cx="2289885" cy="3325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Growth of SMEs &amp; women led businesses- lower tariffs &amp; economies of scale</a:t>
          </a:r>
        </a:p>
      </dsp:txBody>
      <dsp:txXfrm>
        <a:off x="2291283" y="1583531"/>
        <a:ext cx="2289885" cy="3325415"/>
      </dsp:txXfrm>
    </dsp:sp>
    <dsp:sp modelId="{F8703B87-DA7A-4C9B-839E-D664A4D1BF2D}">
      <dsp:nvSpPr>
        <dsp:cNvPr id="0" name=""/>
        <dsp:cNvSpPr/>
      </dsp:nvSpPr>
      <dsp:spPr>
        <a:xfrm>
          <a:off x="4581169" y="1583531"/>
          <a:ext cx="2289885" cy="3325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Job creation and Economic Inclusion-BIAT</a:t>
          </a:r>
        </a:p>
      </dsp:txBody>
      <dsp:txXfrm>
        <a:off x="4581169" y="1583531"/>
        <a:ext cx="2289885" cy="3325415"/>
      </dsp:txXfrm>
    </dsp:sp>
    <dsp:sp modelId="{5D419024-6A84-48AC-A8D3-99EFCB9DDB9D}">
      <dsp:nvSpPr>
        <dsp:cNvPr id="0" name=""/>
        <dsp:cNvSpPr/>
      </dsp:nvSpPr>
      <dsp:spPr>
        <a:xfrm>
          <a:off x="6871055" y="1583531"/>
          <a:ext cx="2289885" cy="3325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Financial and Digital Inclusion-access to credit and banking services</a:t>
          </a:r>
        </a:p>
      </dsp:txBody>
      <dsp:txXfrm>
        <a:off x="6871055" y="1583531"/>
        <a:ext cx="2289885" cy="3325415"/>
      </dsp:txXfrm>
    </dsp:sp>
    <dsp:sp modelId="{8073ABDB-C668-4407-8103-8862454D6837}">
      <dsp:nvSpPr>
        <dsp:cNvPr id="0" name=""/>
        <dsp:cNvSpPr/>
      </dsp:nvSpPr>
      <dsp:spPr>
        <a:xfrm>
          <a:off x="9160941" y="1583531"/>
          <a:ext cx="2289885" cy="3325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Policy and legal protection-gender sensitive policies</a:t>
          </a:r>
        </a:p>
      </dsp:txBody>
      <dsp:txXfrm>
        <a:off x="9160941" y="1583531"/>
        <a:ext cx="2289885" cy="3325415"/>
      </dsp:txXfrm>
    </dsp:sp>
    <dsp:sp modelId="{6E371DE7-03A2-4F92-B44D-031438D7789B}">
      <dsp:nvSpPr>
        <dsp:cNvPr id="0" name=""/>
        <dsp:cNvSpPr/>
      </dsp:nvSpPr>
      <dsp:spPr>
        <a:xfrm>
          <a:off x="0" y="4908947"/>
          <a:ext cx="11452225" cy="36949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ACC6C-98B5-47A2-A9DC-85DF156F83A7}">
      <dsp:nvSpPr>
        <dsp:cNvPr id="0" name=""/>
        <dsp:cNvSpPr/>
      </dsp:nvSpPr>
      <dsp:spPr>
        <a:xfrm rot="10800000">
          <a:off x="1699234" y="3950"/>
          <a:ext cx="5848146" cy="904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000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The AfCFTA to further deepen Africa’s economic integration through increased intra-African trade and by fostering regional value chains </a:t>
          </a:r>
          <a:endParaRPr lang="en-US" sz="1400" kern="1200"/>
        </a:p>
      </dsp:txBody>
      <dsp:txXfrm rot="10800000">
        <a:off x="1925439" y="3950"/>
        <a:ext cx="5621941" cy="904819"/>
      </dsp:txXfrm>
    </dsp:sp>
    <dsp:sp modelId="{72AAC47E-004B-492C-B4E4-34E494E0649F}">
      <dsp:nvSpPr>
        <dsp:cNvPr id="0" name=""/>
        <dsp:cNvSpPr/>
      </dsp:nvSpPr>
      <dsp:spPr>
        <a:xfrm>
          <a:off x="1246824" y="3950"/>
          <a:ext cx="904819" cy="904819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37000" r="-3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8BED8B-3300-4A52-9C5E-BF75354DB44D}">
      <dsp:nvSpPr>
        <dsp:cNvPr id="0" name=""/>
        <dsp:cNvSpPr/>
      </dsp:nvSpPr>
      <dsp:spPr>
        <a:xfrm rot="10800000">
          <a:off x="1699234" y="1178866"/>
          <a:ext cx="5848146" cy="904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000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AfCFTA implementation expected to expedite Africa’s industrialization </a:t>
          </a:r>
          <a:endParaRPr lang="en-US" sz="1400" kern="1200"/>
        </a:p>
      </dsp:txBody>
      <dsp:txXfrm rot="10800000">
        <a:off x="1925439" y="1178866"/>
        <a:ext cx="5621941" cy="904819"/>
      </dsp:txXfrm>
    </dsp:sp>
    <dsp:sp modelId="{FB956D95-9B89-4878-B582-7A2DA5FAB44D}">
      <dsp:nvSpPr>
        <dsp:cNvPr id="0" name=""/>
        <dsp:cNvSpPr/>
      </dsp:nvSpPr>
      <dsp:spPr>
        <a:xfrm>
          <a:off x="1246824" y="1178866"/>
          <a:ext cx="904819" cy="90481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3AB1D6-DA96-46D2-8CD8-1E835E913C75}">
      <dsp:nvSpPr>
        <dsp:cNvPr id="0" name=""/>
        <dsp:cNvSpPr/>
      </dsp:nvSpPr>
      <dsp:spPr>
        <a:xfrm rot="10800000">
          <a:off x="1699234" y="2353781"/>
          <a:ext cx="5848146" cy="904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000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But: all AfCFTA benefits dependent on its implementation </a:t>
          </a:r>
          <a:endParaRPr lang="en-US" sz="1400" kern="1200"/>
        </a:p>
      </dsp:txBody>
      <dsp:txXfrm rot="10800000">
        <a:off x="1925439" y="2353781"/>
        <a:ext cx="5621941" cy="904819"/>
      </dsp:txXfrm>
    </dsp:sp>
    <dsp:sp modelId="{40630FBC-6E9D-4367-977C-E74EC3C095EF}">
      <dsp:nvSpPr>
        <dsp:cNvPr id="0" name=""/>
        <dsp:cNvSpPr/>
      </dsp:nvSpPr>
      <dsp:spPr>
        <a:xfrm>
          <a:off x="1246824" y="2353781"/>
          <a:ext cx="904819" cy="904819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25000" r="-2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546C5F-3F8D-4384-8C66-1F914037AC10}">
      <dsp:nvSpPr>
        <dsp:cNvPr id="0" name=""/>
        <dsp:cNvSpPr/>
      </dsp:nvSpPr>
      <dsp:spPr>
        <a:xfrm rot="10800000">
          <a:off x="1699234" y="3528696"/>
          <a:ext cx="5848146" cy="904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000" tIns="53340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Hence: Decision to develop AfCFTA implementation strategies </a:t>
          </a:r>
          <a:endParaRPr lang="en-US" sz="1400" kern="120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kern="1200"/>
            <a:t>First by ECA’s Conference of African Ministers(May 2018), and </a:t>
          </a:r>
          <a:endParaRPr lang="en-US" sz="1100" kern="120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b="1" kern="1200"/>
            <a:t>Subsequently endorsed by AU Summit (Nouakchott, July 2018)</a:t>
          </a:r>
          <a:endParaRPr lang="en-US" sz="1100" kern="1200"/>
        </a:p>
      </dsp:txBody>
      <dsp:txXfrm rot="10800000">
        <a:off x="1925439" y="3528696"/>
        <a:ext cx="5621941" cy="904819"/>
      </dsp:txXfrm>
    </dsp:sp>
    <dsp:sp modelId="{4C49FD74-4F5C-49A9-9BF7-803896D511F6}">
      <dsp:nvSpPr>
        <dsp:cNvPr id="0" name=""/>
        <dsp:cNvSpPr/>
      </dsp:nvSpPr>
      <dsp:spPr>
        <a:xfrm>
          <a:off x="1246824" y="3528696"/>
          <a:ext cx="904819" cy="904819"/>
        </a:xfrm>
        <a:prstGeom prst="ellipse">
          <a:avLst/>
        </a:prstGeom>
        <a:blipFill>
          <a:blip xmlns:r="http://schemas.openxmlformats.org/officeDocument/2006/relationships" r:embed="rId5"/>
          <a:srcRect/>
          <a:stretch>
            <a:fillRect l="-25000" r="-2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88B382-2529-45AA-8E93-2FFAC5E2BD8A}">
      <dsp:nvSpPr>
        <dsp:cNvPr id="0" name=""/>
        <dsp:cNvSpPr/>
      </dsp:nvSpPr>
      <dsp:spPr>
        <a:xfrm rot="10800000">
          <a:off x="1699234" y="4703612"/>
          <a:ext cx="5848146" cy="904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000" tIns="53340" rIns="99568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2019: ECA and AUC led the development of </a:t>
          </a:r>
          <a:r>
            <a:rPr lang="en-US" sz="1400" b="1" i="1" kern="1200"/>
            <a:t>Guidelines for developing AfCFTA Strategies </a:t>
          </a:r>
          <a:r>
            <a:rPr lang="en-US" sz="1400" b="1" kern="1200"/>
            <a:t>to provide a common but flexible framework (March 2019)</a:t>
          </a:r>
          <a:endParaRPr lang="en-US" sz="1400" kern="1200"/>
        </a:p>
      </dsp:txBody>
      <dsp:txXfrm rot="10800000">
        <a:off x="1925439" y="4703612"/>
        <a:ext cx="5621941" cy="904819"/>
      </dsp:txXfrm>
    </dsp:sp>
    <dsp:sp modelId="{4133EED2-FAEE-40C2-95F6-1C211EA601A2}">
      <dsp:nvSpPr>
        <dsp:cNvPr id="0" name=""/>
        <dsp:cNvSpPr/>
      </dsp:nvSpPr>
      <dsp:spPr>
        <a:xfrm>
          <a:off x="1246824" y="4703612"/>
          <a:ext cx="904819" cy="904819"/>
        </a:xfrm>
        <a:prstGeom prst="ellipse">
          <a:avLst/>
        </a:prstGeom>
        <a:blipFill>
          <a:blip xmlns:r="http://schemas.openxmlformats.org/officeDocument/2006/relationships" r:embed="rId6"/>
          <a:srcRect/>
          <a:stretch>
            <a:fillRect l="-45000" r="-4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E345D2-2C7E-4CAF-B5EE-BEE460BAE418}">
      <dsp:nvSpPr>
        <dsp:cNvPr id="0" name=""/>
        <dsp:cNvSpPr/>
      </dsp:nvSpPr>
      <dsp:spPr>
        <a:xfrm>
          <a:off x="0" y="2190"/>
          <a:ext cx="11451773" cy="11102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7EB0E8-C7A7-4918-90BD-0D82F0B811DB}">
      <dsp:nvSpPr>
        <dsp:cNvPr id="0" name=""/>
        <dsp:cNvSpPr/>
      </dsp:nvSpPr>
      <dsp:spPr>
        <a:xfrm>
          <a:off x="335857" y="252001"/>
          <a:ext cx="610649" cy="6106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677845-C60E-4BC6-8BC3-FFD4A2103FC6}">
      <dsp:nvSpPr>
        <dsp:cNvPr id="0" name=""/>
        <dsp:cNvSpPr/>
      </dsp:nvSpPr>
      <dsp:spPr>
        <a:xfrm>
          <a:off x="1282364" y="2190"/>
          <a:ext cx="10169408" cy="11102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504" tIns="117504" rIns="117504" bIns="117504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Align National Laws with the AfCFTA Agreement; </a:t>
          </a:r>
        </a:p>
      </dsp:txBody>
      <dsp:txXfrm>
        <a:off x="1282364" y="2190"/>
        <a:ext cx="10169408" cy="1110271"/>
      </dsp:txXfrm>
    </dsp:sp>
    <dsp:sp modelId="{0D6837FF-9186-41B6-84FA-51B3741639F2}">
      <dsp:nvSpPr>
        <dsp:cNvPr id="0" name=""/>
        <dsp:cNvSpPr/>
      </dsp:nvSpPr>
      <dsp:spPr>
        <a:xfrm>
          <a:off x="0" y="1390030"/>
          <a:ext cx="11451773" cy="11102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E835D8-C5FC-473F-B925-8E7B80154B7D}">
      <dsp:nvSpPr>
        <dsp:cNvPr id="0" name=""/>
        <dsp:cNvSpPr/>
      </dsp:nvSpPr>
      <dsp:spPr>
        <a:xfrm>
          <a:off x="335857" y="1639841"/>
          <a:ext cx="610649" cy="61064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6BDD74-E892-4247-BB4F-5928F7C63587}">
      <dsp:nvSpPr>
        <dsp:cNvPr id="0" name=""/>
        <dsp:cNvSpPr/>
      </dsp:nvSpPr>
      <dsp:spPr>
        <a:xfrm>
          <a:off x="1282364" y="1390030"/>
          <a:ext cx="10169408" cy="11102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504" tIns="117504" rIns="117504" bIns="117504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Updating the National Tariff handbook to Include AfCFTA tariff regime; </a:t>
          </a:r>
        </a:p>
      </dsp:txBody>
      <dsp:txXfrm>
        <a:off x="1282364" y="1390030"/>
        <a:ext cx="10169408" cy="1110271"/>
      </dsp:txXfrm>
    </dsp:sp>
    <dsp:sp modelId="{CF612924-34DC-441A-8C41-5B77DC4E2017}">
      <dsp:nvSpPr>
        <dsp:cNvPr id="0" name=""/>
        <dsp:cNvSpPr/>
      </dsp:nvSpPr>
      <dsp:spPr>
        <a:xfrm>
          <a:off x="0" y="2777870"/>
          <a:ext cx="11451773" cy="11102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ADCCF8-FFFD-4EF4-A5BB-F8FD59E15DEB}">
      <dsp:nvSpPr>
        <dsp:cNvPr id="0" name=""/>
        <dsp:cNvSpPr/>
      </dsp:nvSpPr>
      <dsp:spPr>
        <a:xfrm>
          <a:off x="335857" y="3027681"/>
          <a:ext cx="610649" cy="61064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92B12A-0BC1-4D0D-A265-C1F7867DC2AC}">
      <dsp:nvSpPr>
        <dsp:cNvPr id="0" name=""/>
        <dsp:cNvSpPr/>
      </dsp:nvSpPr>
      <dsp:spPr>
        <a:xfrm>
          <a:off x="1282364" y="2777870"/>
          <a:ext cx="10169408" cy="11102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504" tIns="117504" rIns="117504" bIns="117504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Create the necessary institutions as the agreement prescribes.</a:t>
          </a:r>
        </a:p>
      </dsp:txBody>
      <dsp:txXfrm>
        <a:off x="1282364" y="2777870"/>
        <a:ext cx="10169408" cy="1110271"/>
      </dsp:txXfrm>
    </dsp:sp>
    <dsp:sp modelId="{F0727E22-F9D7-47BB-9BCC-92B8E15C3345}">
      <dsp:nvSpPr>
        <dsp:cNvPr id="0" name=""/>
        <dsp:cNvSpPr/>
      </dsp:nvSpPr>
      <dsp:spPr>
        <a:xfrm>
          <a:off x="0" y="4165710"/>
          <a:ext cx="11451773" cy="11102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C877A-A629-4267-8B8A-50EAB0863AFA}">
      <dsp:nvSpPr>
        <dsp:cNvPr id="0" name=""/>
        <dsp:cNvSpPr/>
      </dsp:nvSpPr>
      <dsp:spPr>
        <a:xfrm>
          <a:off x="335857" y="4415521"/>
          <a:ext cx="610649" cy="61064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37EFA8-38E3-40D2-8583-B7D05DC6263A}">
      <dsp:nvSpPr>
        <dsp:cNvPr id="0" name=""/>
        <dsp:cNvSpPr/>
      </dsp:nvSpPr>
      <dsp:spPr>
        <a:xfrm>
          <a:off x="1282364" y="4165710"/>
          <a:ext cx="10169408" cy="11102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504" tIns="117504" rIns="117504" bIns="117504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Parliamentary Portfolio Committees on trade need to be capacitated on AfCFTA-implications of not implementing the Agreement</a:t>
          </a:r>
        </a:p>
      </dsp:txBody>
      <dsp:txXfrm>
        <a:off x="1282364" y="4165710"/>
        <a:ext cx="10169408" cy="111027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3F2F1E-9ADA-4811-AC87-B26F94ACC8AE}">
      <dsp:nvSpPr>
        <dsp:cNvPr id="0" name=""/>
        <dsp:cNvSpPr/>
      </dsp:nvSpPr>
      <dsp:spPr>
        <a:xfrm>
          <a:off x="0" y="0"/>
          <a:ext cx="7453273" cy="7244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Innovation - </a:t>
          </a:r>
          <a:endParaRPr lang="en-US" sz="1300" kern="1200"/>
        </a:p>
      </dsp:txBody>
      <dsp:txXfrm>
        <a:off x="21218" y="21218"/>
        <a:ext cx="6586781" cy="682008"/>
      </dsp:txXfrm>
    </dsp:sp>
    <dsp:sp modelId="{F9A58058-BAB9-4636-83DA-58B1DEF6BA4B}">
      <dsp:nvSpPr>
        <dsp:cNvPr id="0" name=""/>
        <dsp:cNvSpPr/>
      </dsp:nvSpPr>
      <dsp:spPr>
        <a:xfrm>
          <a:off x="556575" y="825061"/>
          <a:ext cx="7453273" cy="7244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Inclusive Trade Benefits:</a:t>
          </a:r>
          <a:r>
            <a:rPr lang="en-US" sz="1300" kern="1200"/>
            <a:t> Ensures trade is not only dominated by large corporations but also empowers SMEs and women led businesses – Women face unique challenges in business.</a:t>
          </a:r>
        </a:p>
      </dsp:txBody>
      <dsp:txXfrm>
        <a:off x="577793" y="846279"/>
        <a:ext cx="6383372" cy="682008"/>
      </dsp:txXfrm>
    </dsp:sp>
    <dsp:sp modelId="{4205A2E2-C13D-45EC-93E8-71E0643C8A27}">
      <dsp:nvSpPr>
        <dsp:cNvPr id="0" name=""/>
        <dsp:cNvSpPr/>
      </dsp:nvSpPr>
      <dsp:spPr>
        <a:xfrm>
          <a:off x="1113151" y="1650123"/>
          <a:ext cx="7453273" cy="7244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Preferential Markets for SMEs and Women:</a:t>
          </a:r>
          <a:r>
            <a:rPr lang="en-US" sz="1300" kern="1200"/>
            <a:t> Special provisions to allow women led businesses to access markets easily - STR.</a:t>
          </a:r>
        </a:p>
      </dsp:txBody>
      <dsp:txXfrm>
        <a:off x="1134369" y="1671341"/>
        <a:ext cx="6383372" cy="682008"/>
      </dsp:txXfrm>
    </dsp:sp>
    <dsp:sp modelId="{99EC2481-76A0-4E0D-8B87-1D5AB716F4D1}">
      <dsp:nvSpPr>
        <dsp:cNvPr id="0" name=""/>
        <dsp:cNvSpPr/>
      </dsp:nvSpPr>
      <dsp:spPr>
        <a:xfrm>
          <a:off x="1669726" y="2475185"/>
          <a:ext cx="7453273" cy="7244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Legal and institutional protection:</a:t>
          </a:r>
          <a:r>
            <a:rPr lang="en-US" sz="1300" kern="1200"/>
            <a:t> Protects women from unfair trade practices, discrimination and exclusion.</a:t>
          </a:r>
        </a:p>
      </dsp:txBody>
      <dsp:txXfrm>
        <a:off x="1690944" y="2496403"/>
        <a:ext cx="6383372" cy="682008"/>
      </dsp:txXfrm>
    </dsp:sp>
    <dsp:sp modelId="{0157D745-0707-44AE-8B6C-1E8066B0082E}">
      <dsp:nvSpPr>
        <dsp:cNvPr id="0" name=""/>
        <dsp:cNvSpPr/>
      </dsp:nvSpPr>
      <dsp:spPr>
        <a:xfrm>
          <a:off x="2226302" y="3300247"/>
          <a:ext cx="7453273" cy="7244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/>
            <a:t>Addressing informal trade challenges:</a:t>
          </a:r>
          <a:r>
            <a:rPr lang="en-US" sz="1300" kern="1200"/>
            <a:t> More than 70 percent of trade in Africa is informal – over regulation and stringent rules of origin – border communities.</a:t>
          </a:r>
        </a:p>
      </dsp:txBody>
      <dsp:txXfrm>
        <a:off x="2247520" y="3321465"/>
        <a:ext cx="6383372" cy="682008"/>
      </dsp:txXfrm>
    </dsp:sp>
    <dsp:sp modelId="{90EF0B06-EBDD-4A59-81CD-D4A8E4608196}">
      <dsp:nvSpPr>
        <dsp:cNvPr id="0" name=""/>
        <dsp:cNvSpPr/>
      </dsp:nvSpPr>
      <dsp:spPr>
        <a:xfrm>
          <a:off x="6982384" y="529246"/>
          <a:ext cx="470888" cy="47088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7088334" y="529246"/>
        <a:ext cx="258988" cy="354343"/>
      </dsp:txXfrm>
    </dsp:sp>
    <dsp:sp modelId="{A5807A79-6E5B-4B98-A4BC-1179383818B1}">
      <dsp:nvSpPr>
        <dsp:cNvPr id="0" name=""/>
        <dsp:cNvSpPr/>
      </dsp:nvSpPr>
      <dsp:spPr>
        <a:xfrm>
          <a:off x="7538960" y="1354308"/>
          <a:ext cx="470888" cy="47088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7644910" y="1354308"/>
        <a:ext cx="258988" cy="354343"/>
      </dsp:txXfrm>
    </dsp:sp>
    <dsp:sp modelId="{EDE8DC41-D6D1-4683-AE87-353ECB470472}">
      <dsp:nvSpPr>
        <dsp:cNvPr id="0" name=""/>
        <dsp:cNvSpPr/>
      </dsp:nvSpPr>
      <dsp:spPr>
        <a:xfrm>
          <a:off x="8095535" y="2167296"/>
          <a:ext cx="470888" cy="47088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8201485" y="2167296"/>
        <a:ext cx="258988" cy="354343"/>
      </dsp:txXfrm>
    </dsp:sp>
    <dsp:sp modelId="{8FC93A82-FED9-41E3-A18D-E5CD5C165411}">
      <dsp:nvSpPr>
        <dsp:cNvPr id="0" name=""/>
        <dsp:cNvSpPr/>
      </dsp:nvSpPr>
      <dsp:spPr>
        <a:xfrm>
          <a:off x="8652111" y="3000407"/>
          <a:ext cx="470888" cy="47088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8758061" y="3000407"/>
        <a:ext cx="258988" cy="35434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784C6C-6DEE-489F-8C50-4A320630BBBE}">
      <dsp:nvSpPr>
        <dsp:cNvPr id="0" name=""/>
        <dsp:cNvSpPr/>
      </dsp:nvSpPr>
      <dsp:spPr>
        <a:xfrm>
          <a:off x="0" y="3144"/>
          <a:ext cx="9679576" cy="66973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32E150-A00F-493A-88D4-409076BE5B51}">
      <dsp:nvSpPr>
        <dsp:cNvPr id="0" name=""/>
        <dsp:cNvSpPr/>
      </dsp:nvSpPr>
      <dsp:spPr>
        <a:xfrm>
          <a:off x="202594" y="153834"/>
          <a:ext cx="368353" cy="36835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900BF-1CA9-4085-8D3C-F29B62FF5B7B}">
      <dsp:nvSpPr>
        <dsp:cNvPr id="0" name=""/>
        <dsp:cNvSpPr/>
      </dsp:nvSpPr>
      <dsp:spPr>
        <a:xfrm>
          <a:off x="773542" y="3144"/>
          <a:ext cx="8906033" cy="66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0" tIns="70880" rIns="70880" bIns="708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Capacity Development- </a:t>
          </a:r>
          <a:r>
            <a:rPr lang="en-US" sz="1500" kern="1200"/>
            <a:t>Identify export ready SMEs, especially youth and women led businesses and support them to expand their operations</a:t>
          </a:r>
        </a:p>
      </dsp:txBody>
      <dsp:txXfrm>
        <a:off x="773542" y="3144"/>
        <a:ext cx="8906033" cy="669733"/>
      </dsp:txXfrm>
    </dsp:sp>
    <dsp:sp modelId="{241C9E81-693A-4179-829C-C563B1295442}">
      <dsp:nvSpPr>
        <dsp:cNvPr id="0" name=""/>
        <dsp:cNvSpPr/>
      </dsp:nvSpPr>
      <dsp:spPr>
        <a:xfrm>
          <a:off x="0" y="840311"/>
          <a:ext cx="9679576" cy="66973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939322-DEFE-4D35-8884-773C3D7E303E}">
      <dsp:nvSpPr>
        <dsp:cNvPr id="0" name=""/>
        <dsp:cNvSpPr/>
      </dsp:nvSpPr>
      <dsp:spPr>
        <a:xfrm>
          <a:off x="202594" y="991001"/>
          <a:ext cx="368353" cy="36835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9FE460-23DA-4EC5-AD6C-839D0BD931B3}">
      <dsp:nvSpPr>
        <dsp:cNvPr id="0" name=""/>
        <dsp:cNvSpPr/>
      </dsp:nvSpPr>
      <dsp:spPr>
        <a:xfrm>
          <a:off x="773542" y="840311"/>
          <a:ext cx="8906033" cy="66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0" tIns="70880" rIns="70880" bIns="708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Use of Government procurement as a tool of empowerment:</a:t>
          </a:r>
          <a:r>
            <a:rPr lang="en-US" sz="1500" kern="1200"/>
            <a:t> Government has to be intentional about SME development, especially women owned businesses -  empowerment through procurement – </a:t>
          </a:r>
        </a:p>
      </dsp:txBody>
      <dsp:txXfrm>
        <a:off x="773542" y="840311"/>
        <a:ext cx="8906033" cy="669733"/>
      </dsp:txXfrm>
    </dsp:sp>
    <dsp:sp modelId="{1D9BDE29-D6F2-469B-8F9B-CA537B628984}">
      <dsp:nvSpPr>
        <dsp:cNvPr id="0" name=""/>
        <dsp:cNvSpPr/>
      </dsp:nvSpPr>
      <dsp:spPr>
        <a:xfrm>
          <a:off x="0" y="1677479"/>
          <a:ext cx="9679576" cy="66973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25C638-AD4F-42AA-A834-8BF34B3C1038}">
      <dsp:nvSpPr>
        <dsp:cNvPr id="0" name=""/>
        <dsp:cNvSpPr/>
      </dsp:nvSpPr>
      <dsp:spPr>
        <a:xfrm>
          <a:off x="202594" y="1828169"/>
          <a:ext cx="368353" cy="36835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4565F0-43F7-4DB8-A565-E8FDEDC45D2C}">
      <dsp:nvSpPr>
        <dsp:cNvPr id="0" name=""/>
        <dsp:cNvSpPr/>
      </dsp:nvSpPr>
      <dsp:spPr>
        <a:xfrm>
          <a:off x="773542" y="1677479"/>
          <a:ext cx="8906033" cy="66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0" tIns="70880" rIns="70880" bIns="708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Provide incentives to institutions that empower SMEs:</a:t>
          </a:r>
          <a:r>
            <a:rPr lang="en-US" sz="1500" kern="1200"/>
            <a:t> ie financial institutions</a:t>
          </a:r>
        </a:p>
      </dsp:txBody>
      <dsp:txXfrm>
        <a:off x="773542" y="1677479"/>
        <a:ext cx="8906033" cy="669733"/>
      </dsp:txXfrm>
    </dsp:sp>
    <dsp:sp modelId="{3C03F01E-BF70-4905-8906-79562141A92D}">
      <dsp:nvSpPr>
        <dsp:cNvPr id="0" name=""/>
        <dsp:cNvSpPr/>
      </dsp:nvSpPr>
      <dsp:spPr>
        <a:xfrm>
          <a:off x="0" y="2514646"/>
          <a:ext cx="9679576" cy="66973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0E406A-11DF-426A-A82A-673277CCED78}">
      <dsp:nvSpPr>
        <dsp:cNvPr id="0" name=""/>
        <dsp:cNvSpPr/>
      </dsp:nvSpPr>
      <dsp:spPr>
        <a:xfrm>
          <a:off x="202594" y="2665336"/>
          <a:ext cx="368353" cy="36835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FE7F00-A513-40F4-95E6-F5ED79F27BBF}">
      <dsp:nvSpPr>
        <dsp:cNvPr id="0" name=""/>
        <dsp:cNvSpPr/>
      </dsp:nvSpPr>
      <dsp:spPr>
        <a:xfrm>
          <a:off x="773542" y="2514646"/>
          <a:ext cx="8906033" cy="66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0" tIns="70880" rIns="70880" bIns="708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Promote Business Linkages:</a:t>
          </a:r>
          <a:r>
            <a:rPr lang="en-US" sz="1500" kern="1200"/>
            <a:t> Women led businesses and large corporates that are already exporting – Singapore model</a:t>
          </a:r>
        </a:p>
      </dsp:txBody>
      <dsp:txXfrm>
        <a:off x="773542" y="2514646"/>
        <a:ext cx="8906033" cy="669733"/>
      </dsp:txXfrm>
    </dsp:sp>
    <dsp:sp modelId="{D750C4A9-5704-4681-A9C4-8513667AEF11}">
      <dsp:nvSpPr>
        <dsp:cNvPr id="0" name=""/>
        <dsp:cNvSpPr/>
      </dsp:nvSpPr>
      <dsp:spPr>
        <a:xfrm>
          <a:off x="0" y="3351813"/>
          <a:ext cx="9679576" cy="66973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59FCFC-F158-4049-B418-636F669808A1}">
      <dsp:nvSpPr>
        <dsp:cNvPr id="0" name=""/>
        <dsp:cNvSpPr/>
      </dsp:nvSpPr>
      <dsp:spPr>
        <a:xfrm>
          <a:off x="202594" y="3502503"/>
          <a:ext cx="368353" cy="36835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F61FD4-2B8F-4ABB-BAED-4D17F77EDCEF}">
      <dsp:nvSpPr>
        <dsp:cNvPr id="0" name=""/>
        <dsp:cNvSpPr/>
      </dsp:nvSpPr>
      <dsp:spPr>
        <a:xfrm>
          <a:off x="773542" y="3351813"/>
          <a:ext cx="8906033" cy="66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0" tIns="70880" rIns="70880" bIns="7088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Information dissemination:</a:t>
          </a:r>
          <a:r>
            <a:rPr lang="en-US" sz="1500" kern="1200"/>
            <a:t> Information on AfCFTA should be available to all – including border agencies.</a:t>
          </a:r>
        </a:p>
      </dsp:txBody>
      <dsp:txXfrm>
        <a:off x="773542" y="3351813"/>
        <a:ext cx="8906033" cy="6697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350875-C982-4969-A438-9DB3312246D9}">
      <dsp:nvSpPr>
        <dsp:cNvPr id="0" name=""/>
        <dsp:cNvSpPr/>
      </dsp:nvSpPr>
      <dsp:spPr>
        <a:xfrm>
          <a:off x="727858" y="1723"/>
          <a:ext cx="8223858" cy="4934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i="1" kern="1200"/>
            <a:t>Introduction and objective</a:t>
          </a:r>
          <a:endParaRPr lang="en-US" sz="30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 dirty="0"/>
            <a:t>The purpose is to equip participants with knowledge on the  available markets in the region and on the continent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It is to examine how the SADC FTA, the Tripartite FTA and the AfCFTA interact and what this means for regional integration in Africa, especially for SMEs and women entrepreneurs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It is to highlight the challenges businesses face as they conduct businesses across borders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It will also make the case for Africa to integrate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The presentation will briefly cover an overview of each FTA, number of countries participating, complementarities and differences</a:t>
          </a:r>
        </a:p>
      </dsp:txBody>
      <dsp:txXfrm>
        <a:off x="727858" y="1723"/>
        <a:ext cx="8223858" cy="49343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AC7128-FD71-4304-A3BF-29145EB191C7}">
      <dsp:nvSpPr>
        <dsp:cNvPr id="0" name=""/>
        <dsp:cNvSpPr/>
      </dsp:nvSpPr>
      <dsp:spPr>
        <a:xfrm>
          <a:off x="0" y="13356"/>
          <a:ext cx="5334197" cy="7186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FTAs part of a tiered approach to African economic integration </a:t>
          </a:r>
        </a:p>
      </dsp:txBody>
      <dsp:txXfrm>
        <a:off x="35083" y="48439"/>
        <a:ext cx="5264031" cy="648506"/>
      </dsp:txXfrm>
    </dsp:sp>
    <dsp:sp modelId="{DC971D4D-1BFF-408B-8111-CB96412A5E0C}">
      <dsp:nvSpPr>
        <dsp:cNvPr id="0" name=""/>
        <dsp:cNvSpPr/>
      </dsp:nvSpPr>
      <dsp:spPr>
        <a:xfrm>
          <a:off x="0" y="769468"/>
          <a:ext cx="5334197" cy="7186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Interface lies in  how these FTAs inter-relate, complementary and progressively integrated towards the broader objectives of continental integration in Africa</a:t>
          </a:r>
        </a:p>
      </dsp:txBody>
      <dsp:txXfrm>
        <a:off x="35083" y="804551"/>
        <a:ext cx="5264031" cy="648506"/>
      </dsp:txXfrm>
    </dsp:sp>
    <dsp:sp modelId="{205679CD-C1F9-4E89-A433-5D70ADFDC8EB}">
      <dsp:nvSpPr>
        <dsp:cNvPr id="0" name=""/>
        <dsp:cNvSpPr/>
      </dsp:nvSpPr>
      <dsp:spPr>
        <a:xfrm>
          <a:off x="0" y="1525581"/>
          <a:ext cx="5334197" cy="7186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Business community benefits from a wider market, given the fragmentation of African economies.</a:t>
          </a:r>
        </a:p>
      </dsp:txBody>
      <dsp:txXfrm>
        <a:off x="35083" y="1560664"/>
        <a:ext cx="5264031" cy="648506"/>
      </dsp:txXfrm>
    </dsp:sp>
    <dsp:sp modelId="{A4B00DA3-75B0-4A46-9473-31EB05210913}">
      <dsp:nvSpPr>
        <dsp:cNvPr id="0" name=""/>
        <dsp:cNvSpPr/>
      </dsp:nvSpPr>
      <dsp:spPr>
        <a:xfrm>
          <a:off x="0" y="2281693"/>
          <a:ext cx="5334197" cy="7186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Governments need to align and harmonise trade policies across the three frameworks</a:t>
          </a:r>
        </a:p>
      </dsp:txBody>
      <dsp:txXfrm>
        <a:off x="35083" y="2316776"/>
        <a:ext cx="5264031" cy="648506"/>
      </dsp:txXfrm>
    </dsp:sp>
    <dsp:sp modelId="{38F902ED-7E94-4767-B126-7387F2E75229}">
      <dsp:nvSpPr>
        <dsp:cNvPr id="0" name=""/>
        <dsp:cNvSpPr/>
      </dsp:nvSpPr>
      <dsp:spPr>
        <a:xfrm>
          <a:off x="0" y="3037806"/>
          <a:ext cx="5334197" cy="7186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Challenge: reconciling different rules of origin – the exclusion list in </a:t>
          </a:r>
          <a:r>
            <a:rPr lang="en-US" sz="1300" kern="1200" dirty="0" err="1"/>
            <a:t>AfCFTA</a:t>
          </a:r>
          <a:r>
            <a:rPr lang="en-US" sz="1300" kern="1200" dirty="0"/>
            <a:t>…whereas the SADC FTA and TFTA have no exclusions</a:t>
          </a:r>
        </a:p>
      </dsp:txBody>
      <dsp:txXfrm>
        <a:off x="35083" y="3072889"/>
        <a:ext cx="5264031" cy="6485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4ED4A0-9763-4D1B-8C4F-6DB1A5F88BDC}">
      <dsp:nvSpPr>
        <dsp:cNvPr id="0" name=""/>
        <dsp:cNvSpPr/>
      </dsp:nvSpPr>
      <dsp:spPr>
        <a:xfrm>
          <a:off x="0" y="148730"/>
          <a:ext cx="6666833" cy="98982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The Abuja Treaty (Treaty Establishing the African Economic Community) was signed in Nigeria, Abuja in 1991 and entered into force in 1994</a:t>
          </a:r>
        </a:p>
      </dsp:txBody>
      <dsp:txXfrm>
        <a:off x="48319" y="197049"/>
        <a:ext cx="6570195" cy="893182"/>
      </dsp:txXfrm>
    </dsp:sp>
    <dsp:sp modelId="{320FA639-F0CF-4D7E-8582-8DEB40F5C947}">
      <dsp:nvSpPr>
        <dsp:cNvPr id="0" name=""/>
        <dsp:cNvSpPr/>
      </dsp:nvSpPr>
      <dsp:spPr>
        <a:xfrm>
          <a:off x="0" y="1190390"/>
          <a:ext cx="6666833" cy="989820"/>
        </a:xfrm>
        <a:prstGeom prst="roundRect">
          <a:avLst/>
        </a:prstGeom>
        <a:gradFill rotWithShape="0">
          <a:gsLst>
            <a:gs pos="0">
              <a:schemeClr val="accent5">
                <a:hueOff val="-3038037"/>
                <a:satOff val="-207"/>
                <a:lumOff val="4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38037"/>
                <a:satOff val="-207"/>
                <a:lumOff val="4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38037"/>
                <a:satOff val="-207"/>
                <a:lumOff val="4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It provides a framework for the creation of the African Economic Community</a:t>
          </a:r>
        </a:p>
      </dsp:txBody>
      <dsp:txXfrm>
        <a:off x="48319" y="1238709"/>
        <a:ext cx="6570195" cy="893182"/>
      </dsp:txXfrm>
    </dsp:sp>
    <dsp:sp modelId="{EEB3F0FD-56E4-493C-8F5B-B7BABA3E4A6F}">
      <dsp:nvSpPr>
        <dsp:cNvPr id="0" name=""/>
        <dsp:cNvSpPr/>
      </dsp:nvSpPr>
      <dsp:spPr>
        <a:xfrm>
          <a:off x="0" y="2232049"/>
          <a:ext cx="6666833" cy="989820"/>
        </a:xfrm>
        <a:prstGeom prst="roundRect">
          <a:avLst/>
        </a:prstGeom>
        <a:gradFill rotWithShape="0">
          <a:gsLst>
            <a:gs pos="0">
              <a:schemeClr val="accent5">
                <a:hueOff val="-6076075"/>
                <a:satOff val="-413"/>
                <a:lumOff val="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76075"/>
                <a:satOff val="-413"/>
                <a:lumOff val="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76075"/>
                <a:satOff val="-413"/>
                <a:lumOff val="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The main objective of the Abuja Treaty is to coordinate, harmonize and integrate policies of existing and future regional economic communities – RECs to be building blocks of the AEC</a:t>
          </a:r>
        </a:p>
      </dsp:txBody>
      <dsp:txXfrm>
        <a:off x="48319" y="2280368"/>
        <a:ext cx="6570195" cy="893182"/>
      </dsp:txXfrm>
    </dsp:sp>
    <dsp:sp modelId="{AA3B44F7-FE57-4B47-8903-37F8E3B8C08C}">
      <dsp:nvSpPr>
        <dsp:cNvPr id="0" name=""/>
        <dsp:cNvSpPr/>
      </dsp:nvSpPr>
      <dsp:spPr>
        <a:xfrm>
          <a:off x="0" y="3273709"/>
          <a:ext cx="6666833" cy="989820"/>
        </a:xfrm>
        <a:prstGeom prst="roundRect">
          <a:avLst/>
        </a:prstGeom>
        <a:gradFill rotWithShape="0">
          <a:gsLst>
            <a:gs pos="0">
              <a:schemeClr val="accent5">
                <a:hueOff val="-9114112"/>
                <a:satOff val="-620"/>
                <a:lumOff val="14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9114112"/>
                <a:satOff val="-620"/>
                <a:lumOff val="14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9114112"/>
                <a:satOff val="-620"/>
                <a:lumOff val="14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It proposed a linear approach to integration-similar to the EU model</a:t>
          </a:r>
        </a:p>
      </dsp:txBody>
      <dsp:txXfrm>
        <a:off x="48319" y="3322028"/>
        <a:ext cx="6570195" cy="893182"/>
      </dsp:txXfrm>
    </dsp:sp>
    <dsp:sp modelId="{CBFC10B6-0E3F-435C-927A-FE7CADB17B41}">
      <dsp:nvSpPr>
        <dsp:cNvPr id="0" name=""/>
        <dsp:cNvSpPr/>
      </dsp:nvSpPr>
      <dsp:spPr>
        <a:xfrm>
          <a:off x="0" y="4315369"/>
          <a:ext cx="6666833" cy="989820"/>
        </a:xfrm>
        <a:prstGeom prst="round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Six-staged process over a 34-year period to achieve continental integration</a:t>
          </a:r>
        </a:p>
      </dsp:txBody>
      <dsp:txXfrm>
        <a:off x="48319" y="4363688"/>
        <a:ext cx="6570195" cy="8931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06AB3-940F-4583-931E-CD08573634C2}">
      <dsp:nvSpPr>
        <dsp:cNvPr id="0" name=""/>
        <dsp:cNvSpPr/>
      </dsp:nvSpPr>
      <dsp:spPr>
        <a:xfrm>
          <a:off x="0" y="167658"/>
          <a:ext cx="6878090" cy="51597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i="1" kern="1200"/>
            <a:t>SADC FTA…</a:t>
          </a:r>
          <a:endParaRPr lang="en-US" sz="2100" kern="1200"/>
        </a:p>
      </dsp:txBody>
      <dsp:txXfrm>
        <a:off x="25188" y="192846"/>
        <a:ext cx="6827714" cy="465594"/>
      </dsp:txXfrm>
    </dsp:sp>
    <dsp:sp modelId="{10950E36-DE3E-4D8F-9693-D1379B00E65A}">
      <dsp:nvSpPr>
        <dsp:cNvPr id="0" name=""/>
        <dsp:cNvSpPr/>
      </dsp:nvSpPr>
      <dsp:spPr>
        <a:xfrm>
          <a:off x="0" y="683628"/>
          <a:ext cx="6878090" cy="4694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8379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Facilitates intra-regional trade among the 16 SADC member states </a:t>
          </a:r>
        </a:p>
        <a:p>
          <a:pPr marL="171450" lvl="1" indent="-171450" algn="l" defTabSz="7112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Launched in 2008 as part of the SADC Trade Protocol; SACU member states front loaded their tariff phase down- the rest backloaded until 2012</a:t>
          </a:r>
        </a:p>
        <a:p>
          <a:pPr marL="171450" lvl="1" indent="-171450" algn="l" defTabSz="7112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14 countries are fully implementing - with Angola having joined in June 2025;</a:t>
          </a:r>
        </a:p>
        <a:p>
          <a:pPr marL="171450" lvl="1" indent="-171450" algn="l" defTabSz="7112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Challenges: NTBs, uneven development, infrastructure deficiencies and limited product diversification- which is why both the </a:t>
          </a:r>
          <a:r>
            <a:rPr lang="en-US" sz="1600" kern="1200" dirty="0" err="1"/>
            <a:t>AfCFTA</a:t>
          </a:r>
          <a:r>
            <a:rPr lang="en-US" sz="1600" kern="1200" dirty="0"/>
            <a:t> and SADC are emphasizing industrialization as a key to the success of intra-Africa trade.</a:t>
          </a:r>
        </a:p>
        <a:p>
          <a:pPr marL="171450" lvl="1" indent="-171450" algn="l" defTabSz="7112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Achievements: Contributes  to intra-SADC trade, which is around 23 percent, above the continental average</a:t>
          </a:r>
        </a:p>
      </dsp:txBody>
      <dsp:txXfrm>
        <a:off x="0" y="683628"/>
        <a:ext cx="6878090" cy="46947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1D13CB-F97A-4806-A86F-ACA7636CC61B}">
      <dsp:nvSpPr>
        <dsp:cNvPr id="0" name=""/>
        <dsp:cNvSpPr/>
      </dsp:nvSpPr>
      <dsp:spPr>
        <a:xfrm>
          <a:off x="0" y="0"/>
          <a:ext cx="10775731" cy="5405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Z" sz="2200" kern="1200" dirty="0"/>
            <a:t>Capacity Development</a:t>
          </a:r>
          <a:endParaRPr lang="en-US" sz="2200" kern="1200" dirty="0"/>
        </a:p>
      </dsp:txBody>
      <dsp:txXfrm>
        <a:off x="26387" y="26387"/>
        <a:ext cx="10722957" cy="487766"/>
      </dsp:txXfrm>
    </dsp:sp>
    <dsp:sp modelId="{F58F4F18-1140-4B2C-9995-92C4F479FC45}">
      <dsp:nvSpPr>
        <dsp:cNvPr id="0" name=""/>
        <dsp:cNvSpPr/>
      </dsp:nvSpPr>
      <dsp:spPr>
        <a:xfrm>
          <a:off x="0" y="698861"/>
          <a:ext cx="10775731" cy="540540"/>
        </a:xfrm>
        <a:prstGeom prst="roundRect">
          <a:avLst/>
        </a:prstGeom>
        <a:solidFill>
          <a:schemeClr val="accent5">
            <a:hueOff val="-1736021"/>
            <a:satOff val="-118"/>
            <a:lumOff val="2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Z" sz="2200" kern="1200"/>
            <a:t>Private Sector Development</a:t>
          </a:r>
          <a:endParaRPr lang="en-US" sz="2200" kern="1200"/>
        </a:p>
      </dsp:txBody>
      <dsp:txXfrm>
        <a:off x="26387" y="725248"/>
        <a:ext cx="10722957" cy="487766"/>
      </dsp:txXfrm>
    </dsp:sp>
    <dsp:sp modelId="{63374F0F-320F-45EC-A88C-BCC2B0A2DEBB}">
      <dsp:nvSpPr>
        <dsp:cNvPr id="0" name=""/>
        <dsp:cNvSpPr/>
      </dsp:nvSpPr>
      <dsp:spPr>
        <a:xfrm>
          <a:off x="0" y="1302761"/>
          <a:ext cx="10775731" cy="540540"/>
        </a:xfrm>
        <a:prstGeom prst="roundRect">
          <a:avLst/>
        </a:prstGeom>
        <a:solidFill>
          <a:schemeClr val="accent5">
            <a:hueOff val="-3472043"/>
            <a:satOff val="-236"/>
            <a:lumOff val="56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Z" sz="2200" kern="1200"/>
            <a:t>Industrial Development </a:t>
          </a:r>
          <a:endParaRPr lang="en-US" sz="2200" kern="1200"/>
        </a:p>
      </dsp:txBody>
      <dsp:txXfrm>
        <a:off x="26387" y="1329148"/>
        <a:ext cx="10722957" cy="487766"/>
      </dsp:txXfrm>
    </dsp:sp>
    <dsp:sp modelId="{C7F43264-9F06-4C42-88EB-42CFC016395C}">
      <dsp:nvSpPr>
        <dsp:cNvPr id="0" name=""/>
        <dsp:cNvSpPr/>
      </dsp:nvSpPr>
      <dsp:spPr>
        <a:xfrm>
          <a:off x="0" y="1906661"/>
          <a:ext cx="10775731" cy="540540"/>
        </a:xfrm>
        <a:prstGeom prst="roundRect">
          <a:avLst/>
        </a:prstGeom>
        <a:solidFill>
          <a:schemeClr val="accent5">
            <a:hueOff val="-5208064"/>
            <a:satOff val="-354"/>
            <a:lumOff val="84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Access </a:t>
          </a:r>
          <a:r>
            <a:rPr lang="en-SZ" sz="2200" kern="1200"/>
            <a:t>Finance</a:t>
          </a:r>
          <a:endParaRPr lang="en-US" sz="2200" kern="1200"/>
        </a:p>
      </dsp:txBody>
      <dsp:txXfrm>
        <a:off x="26387" y="1933048"/>
        <a:ext cx="10722957" cy="487766"/>
      </dsp:txXfrm>
    </dsp:sp>
    <dsp:sp modelId="{A68FF909-D6E8-42DF-8B76-6253E5DEB11F}">
      <dsp:nvSpPr>
        <dsp:cNvPr id="0" name=""/>
        <dsp:cNvSpPr/>
      </dsp:nvSpPr>
      <dsp:spPr>
        <a:xfrm>
          <a:off x="0" y="2510561"/>
          <a:ext cx="10775731" cy="540540"/>
        </a:xfrm>
        <a:prstGeom prst="roundRect">
          <a:avLst/>
        </a:prstGeom>
        <a:solidFill>
          <a:schemeClr val="accent5">
            <a:hueOff val="-6944086"/>
            <a:satOff val="-472"/>
            <a:lumOff val="112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Z" sz="2200" kern="1200"/>
            <a:t>Resource Mobilization</a:t>
          </a:r>
          <a:endParaRPr lang="en-US" sz="2200" kern="1200"/>
        </a:p>
      </dsp:txBody>
      <dsp:txXfrm>
        <a:off x="26387" y="2536948"/>
        <a:ext cx="10722957" cy="487766"/>
      </dsp:txXfrm>
    </dsp:sp>
    <dsp:sp modelId="{47C6DC86-62EC-403A-AF57-C2D6AD9D62C3}">
      <dsp:nvSpPr>
        <dsp:cNvPr id="0" name=""/>
        <dsp:cNvSpPr/>
      </dsp:nvSpPr>
      <dsp:spPr>
        <a:xfrm>
          <a:off x="0" y="3114461"/>
          <a:ext cx="10775731" cy="540540"/>
        </a:xfrm>
        <a:prstGeom prst="roundRect">
          <a:avLst/>
        </a:prstGeom>
        <a:solidFill>
          <a:schemeClr val="accent5">
            <a:hueOff val="-8680107"/>
            <a:satOff val="-590"/>
            <a:lumOff val="140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Z" sz="2200" kern="1200" dirty="0"/>
            <a:t>Instructure Development</a:t>
          </a:r>
          <a:endParaRPr lang="en-US" sz="2200" kern="1200" dirty="0"/>
        </a:p>
      </dsp:txBody>
      <dsp:txXfrm>
        <a:off x="26387" y="3140848"/>
        <a:ext cx="10722957" cy="487766"/>
      </dsp:txXfrm>
    </dsp:sp>
    <dsp:sp modelId="{B0E0C8C1-C3BF-4372-92EC-0C62219F7EBC}">
      <dsp:nvSpPr>
        <dsp:cNvPr id="0" name=""/>
        <dsp:cNvSpPr/>
      </dsp:nvSpPr>
      <dsp:spPr>
        <a:xfrm>
          <a:off x="0" y="3718361"/>
          <a:ext cx="10775731" cy="540540"/>
        </a:xfrm>
        <a:prstGeom prst="roundRect">
          <a:avLst/>
        </a:prstGeom>
        <a:solidFill>
          <a:schemeClr val="accent5">
            <a:hueOff val="-10416129"/>
            <a:satOff val="-708"/>
            <a:lumOff val="168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Z" sz="2200" kern="1200" dirty="0"/>
            <a:t>Economic Empowerment of Women and Youth in Trade </a:t>
          </a:r>
          <a:endParaRPr lang="en-US" sz="2200" kern="1200" dirty="0"/>
        </a:p>
      </dsp:txBody>
      <dsp:txXfrm>
        <a:off x="26387" y="3744748"/>
        <a:ext cx="10722957" cy="487766"/>
      </dsp:txXfrm>
    </dsp:sp>
    <dsp:sp modelId="{A994B98C-D863-416A-9033-E6BBD93FCC9D}">
      <dsp:nvSpPr>
        <dsp:cNvPr id="0" name=""/>
        <dsp:cNvSpPr/>
      </dsp:nvSpPr>
      <dsp:spPr>
        <a:xfrm>
          <a:off x="0" y="4322261"/>
          <a:ext cx="10775731" cy="540540"/>
        </a:xfrm>
        <a:prstGeom prst="round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Z" sz="2200" kern="1200" dirty="0"/>
            <a:t>Coordination Mechanisms</a:t>
          </a:r>
          <a:endParaRPr lang="en-US" sz="2200" kern="1200" dirty="0"/>
        </a:p>
      </dsp:txBody>
      <dsp:txXfrm>
        <a:off x="26387" y="4348648"/>
        <a:ext cx="10722957" cy="48776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06AB3-940F-4583-931E-CD08573634C2}">
      <dsp:nvSpPr>
        <dsp:cNvPr id="0" name=""/>
        <dsp:cNvSpPr/>
      </dsp:nvSpPr>
      <dsp:spPr>
        <a:xfrm>
          <a:off x="0" y="201483"/>
          <a:ext cx="6804731" cy="6388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i="1" kern="1200" dirty="0"/>
            <a:t>Tripartite FTA…</a:t>
          </a:r>
          <a:endParaRPr lang="en-US" sz="2600" kern="1200" dirty="0"/>
        </a:p>
      </dsp:txBody>
      <dsp:txXfrm>
        <a:off x="31185" y="232668"/>
        <a:ext cx="6742361" cy="576450"/>
      </dsp:txXfrm>
    </dsp:sp>
    <dsp:sp modelId="{10950E36-DE3E-4D8F-9693-D1379B00E65A}">
      <dsp:nvSpPr>
        <dsp:cNvPr id="0" name=""/>
        <dsp:cNvSpPr/>
      </dsp:nvSpPr>
      <dsp:spPr>
        <a:xfrm>
          <a:off x="0" y="840303"/>
          <a:ext cx="6804731" cy="5489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050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Facilitates inter-regional trade among member states of COMESA, EAC and SADC -29 countries</a:t>
          </a: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Anchored on 3 pillars: Market Integration, Industrial and Infrastructure Development plus Agreement on Free Movement of Business-Persons</a:t>
          </a: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Launched in 2015 after 7 years of intense negotiations;</a:t>
          </a: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23 countries signed the TFTA -14 ratifications needed before the Agreement can enter into force, which was achieved in July 2024;</a:t>
          </a: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Challenges: Agreement took long to finalize and didn’t benefit from the political support enjoyed by </a:t>
          </a:r>
          <a:r>
            <a:rPr lang="en-US" sz="2000" kern="1200" dirty="0" err="1"/>
            <a:t>AfCFTA</a:t>
          </a:r>
          <a:endParaRPr lang="en-US" sz="2000" kern="1200" dirty="0"/>
        </a:p>
      </dsp:txBody>
      <dsp:txXfrm>
        <a:off x="0" y="840303"/>
        <a:ext cx="6804731" cy="54896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D4B92D-4D0F-4F42-B4E0-1586E6E83768}">
      <dsp:nvSpPr>
        <dsp:cNvPr id="0" name=""/>
        <dsp:cNvSpPr/>
      </dsp:nvSpPr>
      <dsp:spPr>
        <a:xfrm>
          <a:off x="0" y="67698"/>
          <a:ext cx="9679576" cy="761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i="1" kern="1200" dirty="0"/>
            <a:t>TFTA History…</a:t>
          </a:r>
          <a:endParaRPr lang="en-US" sz="3100" kern="1200" dirty="0"/>
        </a:p>
      </dsp:txBody>
      <dsp:txXfrm>
        <a:off x="37182" y="104880"/>
        <a:ext cx="9605212" cy="687306"/>
      </dsp:txXfrm>
    </dsp:sp>
    <dsp:sp modelId="{D0E2D7A2-5E22-42DD-B72F-47831335226C}">
      <dsp:nvSpPr>
        <dsp:cNvPr id="0" name=""/>
        <dsp:cNvSpPr/>
      </dsp:nvSpPr>
      <dsp:spPr>
        <a:xfrm>
          <a:off x="0" y="829368"/>
          <a:ext cx="9679576" cy="4748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327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 dirty="0"/>
            <a:t>The Tripartite Heads of State and Government from COMESA, EAC and SADC held in Kampala, Uganda in October 2008  mandate – harmonize three FTAs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 dirty="0"/>
            <a:t>TSMC adopted a roadmap for the establishment of the TFTA based on three pillars: market integration, infrastructure development and industrial development plus a protocol on the free movement of business-persons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 dirty="0"/>
            <a:t>What was perceived to be a simple exercise turned out to be a drawn-out process, spanning 7 years of negotiations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/>
            <a:t>In June 2015, the TFTA was launched but there were outstanding negotiation issues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kern="1200"/>
            <a:t>The Agreement entered into force in July 2024 – it is not clear when implementation will start</a:t>
          </a:r>
        </a:p>
      </dsp:txBody>
      <dsp:txXfrm>
        <a:off x="0" y="829368"/>
        <a:ext cx="9679576" cy="47485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4124D2-4BC7-4F36-9169-705571D518AF}">
      <dsp:nvSpPr>
        <dsp:cNvPr id="0" name=""/>
        <dsp:cNvSpPr/>
      </dsp:nvSpPr>
      <dsp:spPr>
        <a:xfrm>
          <a:off x="1066839" y="556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 Tariff Liberalization (market access offer)</a:t>
          </a:r>
        </a:p>
      </dsp:txBody>
      <dsp:txXfrm>
        <a:off x="1066839" y="556"/>
        <a:ext cx="4267357" cy="357563"/>
      </dsp:txXfrm>
    </dsp:sp>
    <dsp:sp modelId="{3614C3B0-5797-4D94-B9DD-F0DC609B8513}">
      <dsp:nvSpPr>
        <dsp:cNvPr id="0" name=""/>
        <dsp:cNvSpPr/>
      </dsp:nvSpPr>
      <dsp:spPr>
        <a:xfrm>
          <a:off x="0" y="556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1</a:t>
          </a:r>
        </a:p>
      </dsp:txBody>
      <dsp:txXfrm>
        <a:off x="0" y="556"/>
        <a:ext cx="1066839" cy="357563"/>
      </dsp:txXfrm>
    </dsp:sp>
    <dsp:sp modelId="{9489C3E4-6F69-4055-AEB7-94BB4A101DC7}">
      <dsp:nvSpPr>
        <dsp:cNvPr id="0" name=""/>
        <dsp:cNvSpPr/>
      </dsp:nvSpPr>
      <dsp:spPr>
        <a:xfrm>
          <a:off x="1066839" y="379574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Trade Remedies</a:t>
          </a:r>
        </a:p>
      </dsp:txBody>
      <dsp:txXfrm>
        <a:off x="1066839" y="379574"/>
        <a:ext cx="4267357" cy="357563"/>
      </dsp:txXfrm>
    </dsp:sp>
    <dsp:sp modelId="{32B7DF6F-AA41-4D5F-ABB9-E47D0646EC1F}">
      <dsp:nvSpPr>
        <dsp:cNvPr id="0" name=""/>
        <dsp:cNvSpPr/>
      </dsp:nvSpPr>
      <dsp:spPr>
        <a:xfrm>
          <a:off x="0" y="379574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2</a:t>
          </a:r>
        </a:p>
      </dsp:txBody>
      <dsp:txXfrm>
        <a:off x="0" y="379574"/>
        <a:ext cx="1066839" cy="357563"/>
      </dsp:txXfrm>
    </dsp:sp>
    <dsp:sp modelId="{F54CA4A0-85E7-4711-B2D6-19AABF1B8C10}">
      <dsp:nvSpPr>
        <dsp:cNvPr id="0" name=""/>
        <dsp:cNvSpPr/>
      </dsp:nvSpPr>
      <dsp:spPr>
        <a:xfrm>
          <a:off x="1066839" y="758591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Non-Tariff Barriers</a:t>
          </a:r>
        </a:p>
      </dsp:txBody>
      <dsp:txXfrm>
        <a:off x="1066839" y="758591"/>
        <a:ext cx="4267357" cy="357563"/>
      </dsp:txXfrm>
    </dsp:sp>
    <dsp:sp modelId="{ADCD2239-C584-4D5D-AD56-E487D785FA85}">
      <dsp:nvSpPr>
        <dsp:cNvPr id="0" name=""/>
        <dsp:cNvSpPr/>
      </dsp:nvSpPr>
      <dsp:spPr>
        <a:xfrm>
          <a:off x="0" y="758591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3</a:t>
          </a:r>
        </a:p>
      </dsp:txBody>
      <dsp:txXfrm>
        <a:off x="0" y="758591"/>
        <a:ext cx="1066839" cy="357563"/>
      </dsp:txXfrm>
    </dsp:sp>
    <dsp:sp modelId="{EEB76E95-5DB6-4D4F-B2C5-5BFBEC0559BF}">
      <dsp:nvSpPr>
        <dsp:cNvPr id="0" name=""/>
        <dsp:cNvSpPr/>
      </dsp:nvSpPr>
      <dsp:spPr>
        <a:xfrm>
          <a:off x="1066839" y="1137609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Rules of Origin</a:t>
          </a:r>
        </a:p>
      </dsp:txBody>
      <dsp:txXfrm>
        <a:off x="1066839" y="1137609"/>
        <a:ext cx="4267357" cy="357563"/>
      </dsp:txXfrm>
    </dsp:sp>
    <dsp:sp modelId="{3976C00D-2AD3-4617-8C8F-58AC4B4CE706}">
      <dsp:nvSpPr>
        <dsp:cNvPr id="0" name=""/>
        <dsp:cNvSpPr/>
      </dsp:nvSpPr>
      <dsp:spPr>
        <a:xfrm>
          <a:off x="0" y="1137609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4</a:t>
          </a:r>
        </a:p>
      </dsp:txBody>
      <dsp:txXfrm>
        <a:off x="0" y="1137609"/>
        <a:ext cx="1066839" cy="357563"/>
      </dsp:txXfrm>
    </dsp:sp>
    <dsp:sp modelId="{63275A90-EDC8-4023-9776-D270E00F4C6B}">
      <dsp:nvSpPr>
        <dsp:cNvPr id="0" name=""/>
        <dsp:cNvSpPr/>
      </dsp:nvSpPr>
      <dsp:spPr>
        <a:xfrm>
          <a:off x="1066839" y="1516626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Customs Cooperation</a:t>
          </a:r>
        </a:p>
      </dsp:txBody>
      <dsp:txXfrm>
        <a:off x="1066839" y="1516626"/>
        <a:ext cx="4267357" cy="357563"/>
      </dsp:txXfrm>
    </dsp:sp>
    <dsp:sp modelId="{BFEF6168-E847-413C-9BF9-286B0D54743A}">
      <dsp:nvSpPr>
        <dsp:cNvPr id="0" name=""/>
        <dsp:cNvSpPr/>
      </dsp:nvSpPr>
      <dsp:spPr>
        <a:xfrm>
          <a:off x="0" y="1516626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5</a:t>
          </a:r>
        </a:p>
      </dsp:txBody>
      <dsp:txXfrm>
        <a:off x="0" y="1516626"/>
        <a:ext cx="1066839" cy="357563"/>
      </dsp:txXfrm>
    </dsp:sp>
    <dsp:sp modelId="{84F9B351-E247-4264-8743-C768F41D229B}">
      <dsp:nvSpPr>
        <dsp:cNvPr id="0" name=""/>
        <dsp:cNvSpPr/>
      </dsp:nvSpPr>
      <dsp:spPr>
        <a:xfrm>
          <a:off x="1066839" y="1895644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Trade Facilitation</a:t>
          </a:r>
        </a:p>
      </dsp:txBody>
      <dsp:txXfrm>
        <a:off x="1066839" y="1895644"/>
        <a:ext cx="4267357" cy="357563"/>
      </dsp:txXfrm>
    </dsp:sp>
    <dsp:sp modelId="{1C9DCC37-5A21-4A9F-973B-9E232AE0A1B9}">
      <dsp:nvSpPr>
        <dsp:cNvPr id="0" name=""/>
        <dsp:cNvSpPr/>
      </dsp:nvSpPr>
      <dsp:spPr>
        <a:xfrm>
          <a:off x="0" y="1895644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6</a:t>
          </a:r>
        </a:p>
      </dsp:txBody>
      <dsp:txXfrm>
        <a:off x="0" y="1895644"/>
        <a:ext cx="1066839" cy="357563"/>
      </dsp:txXfrm>
    </dsp:sp>
    <dsp:sp modelId="{AA79A35E-D036-4677-B6E2-BD4189EDEF4E}">
      <dsp:nvSpPr>
        <dsp:cNvPr id="0" name=""/>
        <dsp:cNvSpPr/>
      </dsp:nvSpPr>
      <dsp:spPr>
        <a:xfrm>
          <a:off x="1066839" y="2274661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Transit trade and Transit Facilitation</a:t>
          </a:r>
        </a:p>
      </dsp:txBody>
      <dsp:txXfrm>
        <a:off x="1066839" y="2274661"/>
        <a:ext cx="4267357" cy="357563"/>
      </dsp:txXfrm>
    </dsp:sp>
    <dsp:sp modelId="{6438922F-F396-44A6-B7B2-0DFB6E864AF8}">
      <dsp:nvSpPr>
        <dsp:cNvPr id="0" name=""/>
        <dsp:cNvSpPr/>
      </dsp:nvSpPr>
      <dsp:spPr>
        <a:xfrm>
          <a:off x="0" y="2274661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7</a:t>
          </a:r>
        </a:p>
      </dsp:txBody>
      <dsp:txXfrm>
        <a:off x="0" y="2274661"/>
        <a:ext cx="1066839" cy="357563"/>
      </dsp:txXfrm>
    </dsp:sp>
    <dsp:sp modelId="{13AE1805-5694-4166-AF8B-0FE5380761A6}">
      <dsp:nvSpPr>
        <dsp:cNvPr id="0" name=""/>
        <dsp:cNvSpPr/>
      </dsp:nvSpPr>
      <dsp:spPr>
        <a:xfrm>
          <a:off x="1066839" y="2653679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Technical barriers to Trade</a:t>
          </a:r>
        </a:p>
      </dsp:txBody>
      <dsp:txXfrm>
        <a:off x="1066839" y="2653679"/>
        <a:ext cx="4267357" cy="357563"/>
      </dsp:txXfrm>
    </dsp:sp>
    <dsp:sp modelId="{210F0780-E955-4AF3-8D11-DE053F1E136F}">
      <dsp:nvSpPr>
        <dsp:cNvPr id="0" name=""/>
        <dsp:cNvSpPr/>
      </dsp:nvSpPr>
      <dsp:spPr>
        <a:xfrm>
          <a:off x="10881" y="2653679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8</a:t>
          </a:r>
        </a:p>
      </dsp:txBody>
      <dsp:txXfrm>
        <a:off x="10881" y="2653679"/>
        <a:ext cx="1066839" cy="357563"/>
      </dsp:txXfrm>
    </dsp:sp>
    <dsp:sp modelId="{526E8A5D-B274-4C2B-BD3A-4003BD621003}">
      <dsp:nvSpPr>
        <dsp:cNvPr id="0" name=""/>
        <dsp:cNvSpPr/>
      </dsp:nvSpPr>
      <dsp:spPr>
        <a:xfrm>
          <a:off x="1066839" y="3032696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Sanitary and Phytosanitary (SPS) Measures</a:t>
          </a:r>
        </a:p>
      </dsp:txBody>
      <dsp:txXfrm>
        <a:off x="1066839" y="3032696"/>
        <a:ext cx="4267357" cy="357563"/>
      </dsp:txXfrm>
    </dsp:sp>
    <dsp:sp modelId="{2F5CEDDE-7ED5-4AE7-9776-45E6665DB7DD}">
      <dsp:nvSpPr>
        <dsp:cNvPr id="0" name=""/>
        <dsp:cNvSpPr/>
      </dsp:nvSpPr>
      <dsp:spPr>
        <a:xfrm>
          <a:off x="0" y="3032696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9</a:t>
          </a:r>
        </a:p>
      </dsp:txBody>
      <dsp:txXfrm>
        <a:off x="0" y="3032696"/>
        <a:ext cx="1066839" cy="357563"/>
      </dsp:txXfrm>
    </dsp:sp>
    <dsp:sp modelId="{0EF1F222-21F0-48EE-840F-42C32171274E}">
      <dsp:nvSpPr>
        <dsp:cNvPr id="0" name=""/>
        <dsp:cNvSpPr/>
      </dsp:nvSpPr>
      <dsp:spPr>
        <a:xfrm>
          <a:off x="1066839" y="3411714"/>
          <a:ext cx="4267357" cy="357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799" tIns="90821" rIns="82799" bIns="90821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Dispute Settlement Mechanism</a:t>
          </a:r>
        </a:p>
      </dsp:txBody>
      <dsp:txXfrm>
        <a:off x="1066839" y="3411714"/>
        <a:ext cx="4267357" cy="357563"/>
      </dsp:txXfrm>
    </dsp:sp>
    <dsp:sp modelId="{87C636F9-F172-496E-A583-E370CE849A7D}">
      <dsp:nvSpPr>
        <dsp:cNvPr id="0" name=""/>
        <dsp:cNvSpPr/>
      </dsp:nvSpPr>
      <dsp:spPr>
        <a:xfrm>
          <a:off x="0" y="3411714"/>
          <a:ext cx="1066839" cy="3575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54" tIns="35319" rIns="56454" bIns="35319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Annex 10</a:t>
          </a:r>
        </a:p>
      </dsp:txBody>
      <dsp:txXfrm>
        <a:off x="0" y="3411714"/>
        <a:ext cx="1066839" cy="357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6/7/layout/VerticalHollowActionList">
  <dgm:title val="Vertical Hollow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solidFgAcc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D6CC4-949B-446C-8CE5-8335B44B5BC5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B39CA1-EC76-4D22-87CD-47671C0BDB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480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1569D5-A78F-4A44-909E-6CB0949BF0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29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B39CA1-EC76-4D22-87CD-47671C0BDB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108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DC688-5F39-DFE1-B255-C2547F2288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1FB5FD-0E01-5484-E021-50BA83AAC7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538E5-4423-B24E-8B44-1BB1C9F91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BDB413-C592-2330-A9A1-746AF4398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5BDAD-1F27-6931-886B-6A77CA536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6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4AA15-E0A9-FE55-B1EA-BD0C79239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BD4681-8D93-DD40-9B4F-7D8DBC251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563E32-A6AA-C717-4D8E-1F68E3AEB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FAC28-94E5-3380-2638-F40F8C452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1B17CD-221C-66B7-55E8-42F5EC114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304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29E91D-AD46-2C42-0DFF-10CC4EEBB5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93A38A-E076-ACD0-DE36-E7738E9C5A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B2188-F54C-4B69-3C71-4A8E6A633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14313-52E8-1030-F46D-8E76555FF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C2E89-319F-6FE3-090C-A4775A546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38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esentationFr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6D54DF-72D2-FE49-A5B9-714BC5CD17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2832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5A2DDD-2812-9742-BE95-02C91D568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300" y="2334218"/>
            <a:ext cx="11171400" cy="1366582"/>
          </a:xfrm>
        </p:spPr>
        <p:txBody>
          <a:bodyPr>
            <a:normAutofit/>
          </a:bodyPr>
          <a:lstStyle>
            <a:lvl1pPr algn="ctr">
              <a:defRPr sz="3200" b="1" i="0" baseline="0">
                <a:latin typeface="Lucida Sans" panose="020B0602030504020204" pitchFamily="34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CB5E21-FDD3-CF44-B7FC-A065DB6444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520"/>
          <a:stretch/>
        </p:blipFill>
        <p:spPr>
          <a:xfrm>
            <a:off x="711901" y="5222368"/>
            <a:ext cx="2638951" cy="125043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6492DEB6-C0F2-8C48-A6E7-B6D175F0C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501" y="433951"/>
            <a:ext cx="4376100" cy="37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17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60815-E5A4-FC21-8367-1A6FC855A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20C0A-4030-AC77-49CF-023453E213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23C63B-7146-071F-EF5C-7A604FB1D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292817-6CD7-07AE-17AA-D1441EB77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6AFF8-F18C-6625-4F91-5C9D74A3C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842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C0D76-0E55-4BAA-17E5-F8E6B2E13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ABEED-DC0F-4013-B00E-2B43DE91A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15D95-757A-76F5-E129-C8DAF5F31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437F1-79C3-97F7-0F2E-A33ED241D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AB383C-3044-05EB-065F-11402E403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788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AF322-8496-7911-CDD7-AE9C30964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F0418-C5A0-A0DD-1890-8DFF04875F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04D62D-027A-0B5C-C7DB-6D095654C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068172-E0AE-C694-AA3B-5C37BAB46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44151D-16A9-B36F-4D66-F94F74C46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19D143-E53E-72F7-878D-F6CB5B4AA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885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7FB-BB21-F3BA-3D18-912C409ED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375FFE-13E9-1EA5-48D1-AAAC24B86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7D27F5-9BC7-3F64-7016-5671D6E13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161EE-D5C7-529B-CF47-ABE268C36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17BF02-135E-5B6C-033B-1B7A260180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846037-4CAA-8BFA-C5C5-90DECC459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7A1F37-0E4B-EC5A-6858-7C3DF2CA0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CE3DD6-1BC9-3C60-ACB4-463F3A992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34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5F53C-D92B-2B72-E523-E5E7DDD39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F876D4-913D-0737-7312-B10CF7467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C832E8-0E8E-EBF8-2932-4E7D19F56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BEE65A-2094-EF7D-80F4-89FD7BF84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13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97732E-A109-14C0-858D-3917E7520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257313-4CEC-A6F9-ECE2-BBFED752E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E2B241-EE8A-256B-2C75-C4678737B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316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B9779-70A3-6B05-3702-9C30C803C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F571A-DD3E-72A7-B9C4-2D220BDA8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95214A-0E34-3B5B-361A-4B6EC1695A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7A584D-0F64-3AF4-FA6D-CDCBA5CD7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13D8D7-8895-3CCD-635E-EAF78F37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0DACF9-3902-CDC3-3A6B-DF3B23334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60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B2EB8-86CE-A9DA-A7A0-08D71F53D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0E537-8B2E-5E31-7709-9EB002BED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D97E15-CDB5-4717-9A09-6159815F5C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BF61F3-45B2-926E-5E2F-73CFDAD4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7A8EB-1282-A326-84E4-AA6C4746B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D190E3-0E1A-D1C9-60DE-8E4360E60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165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B0B7DF-21C8-C68E-F053-F48EE1150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4B99D1-463F-52BC-13E3-2BA6F2F9E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1D367-9168-8C7F-A325-5A25B9EECD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A09ED8-870A-411D-AB00-605EB61D7F44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F0F7D3-9F60-B53B-D98D-657DF8772C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74008-7A0A-82AB-B2A7-D458AA6559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11E1A6-DCF5-4174-A067-80CF8C8E8D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9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image" Target="../media/image10.jpg"/><Relationship Id="rId7" Type="http://schemas.openxmlformats.org/officeDocument/2006/relationships/diagramLayout" Target="../diagrams/layout9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9.xml"/><Relationship Id="rId5" Type="http://schemas.openxmlformats.org/officeDocument/2006/relationships/hyperlink" Target="https://creativecommons.org/licenses/by/3.0/" TargetMode="External"/><Relationship Id="rId10" Type="http://schemas.microsoft.com/office/2007/relationships/diagramDrawing" Target="../diagrams/drawing9.xml"/><Relationship Id="rId4" Type="http://schemas.openxmlformats.org/officeDocument/2006/relationships/hyperlink" Target="https://www.tasnimnews.com/en/news/2023/12/26/3012494/implementing-fta-to-boost-iran-s-exports-to-eaeu-member-states-spokesman" TargetMode="External"/><Relationship Id="rId9" Type="http://schemas.openxmlformats.org/officeDocument/2006/relationships/diagramColors" Target="../diagrams/colors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xhere.com/en/photo/131550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5.jp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50A60-F5C6-B949-93F9-8123B827A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111829"/>
            <a:ext cx="10955383" cy="4191000"/>
          </a:xfrm>
        </p:spPr>
        <p:txBody>
          <a:bodyPr anchor="t" anchorCtr="0">
            <a:no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4000" dirty="0">
                <a:solidFill>
                  <a:schemeClr val="accent1">
                    <a:lumMod val="75000"/>
                  </a:schemeClr>
                </a:solidFill>
              </a:rPr>
              <a:t>The </a:t>
            </a:r>
            <a:r>
              <a:rPr lang="en-GB" sz="4000" dirty="0" err="1">
                <a:solidFill>
                  <a:schemeClr val="accent1">
                    <a:lumMod val="75000"/>
                  </a:schemeClr>
                </a:solidFill>
              </a:rPr>
              <a:t>AfCFTA</a:t>
            </a:r>
            <a:r>
              <a:rPr lang="en-GB" sz="4000" dirty="0">
                <a:solidFill>
                  <a:schemeClr val="accent1">
                    <a:lumMod val="75000"/>
                  </a:schemeClr>
                </a:solidFill>
              </a:rPr>
              <a:t>, SADC FTA and TFTA Interface</a:t>
            </a:r>
            <a:br>
              <a:rPr lang="en-GB" sz="4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800" dirty="0">
                <a:latin typeface="Aptos" panose="020B0004020202020204" pitchFamily="34" charset="0"/>
              </a:rPr>
              <a:t>August 2025</a:t>
            </a:r>
            <a:br>
              <a:rPr lang="en-US" sz="1800" dirty="0">
                <a:latin typeface="Aptos" panose="020B0004020202020204" pitchFamily="34" charset="0"/>
              </a:rPr>
            </a:br>
            <a:br>
              <a:rPr lang="en-US" sz="1800" dirty="0">
                <a:latin typeface="Aptos" panose="020B0004020202020204" pitchFamily="34" charset="0"/>
              </a:rPr>
            </a:br>
            <a:r>
              <a:rPr lang="en-US" sz="1800" dirty="0">
                <a:latin typeface="Aptos" panose="020B0004020202020204" pitchFamily="34" charset="0"/>
              </a:rPr>
              <a:t>By Zodwa F. MABUZA – </a:t>
            </a:r>
            <a:r>
              <a:rPr lang="en-US" sz="1800">
                <a:latin typeface="Aptos" panose="020B0004020202020204" pitchFamily="34" charset="0"/>
              </a:rPr>
              <a:t>Chief-Subregional Initiatives</a:t>
            </a:r>
            <a:br>
              <a:rPr lang="en-US" sz="1800" dirty="0">
                <a:latin typeface="Aptos" panose="020B0004020202020204" pitchFamily="34" charset="0"/>
              </a:rPr>
            </a:br>
            <a:r>
              <a:rPr lang="en-US" sz="1800" dirty="0">
                <a:latin typeface="Aptos" panose="020B0004020202020204" pitchFamily="34" charset="0"/>
              </a:rPr>
              <a:t>ECA Southern Sub-regional Office</a:t>
            </a:r>
            <a:br>
              <a:rPr lang="en-US" sz="1800" dirty="0">
                <a:latin typeface="Aptos" panose="020B0004020202020204" pitchFamily="34" charset="0"/>
              </a:rPr>
            </a:br>
            <a:r>
              <a:rPr lang="en-US" sz="1800" dirty="0">
                <a:latin typeface="Aptos" panose="020B0004020202020204" pitchFamily="34" charset="0"/>
              </a:rPr>
              <a:t>Unlocking Opportunities for Women Entrepreneurs in Southern Africa under </a:t>
            </a:r>
            <a:r>
              <a:rPr lang="en-US" sz="1800" dirty="0" err="1">
                <a:latin typeface="Aptos" panose="020B0004020202020204" pitchFamily="34" charset="0"/>
              </a:rPr>
              <a:t>AfCFTA</a:t>
            </a:r>
            <a:br>
              <a:rPr lang="en-US" sz="1800" dirty="0">
                <a:latin typeface="Aptos" panose="020B0004020202020204" pitchFamily="34" charset="0"/>
              </a:rPr>
            </a:br>
            <a:br>
              <a:rPr lang="en-US" sz="1800" dirty="0">
                <a:latin typeface="Aptos" panose="020B0004020202020204" pitchFamily="34" charset="0"/>
              </a:rPr>
            </a:br>
            <a:r>
              <a:rPr lang="en-US" sz="1800" dirty="0">
                <a:latin typeface="Aptos" panose="020B0004020202020204" pitchFamily="34" charset="0"/>
              </a:rPr>
              <a:t>3 September 2025</a:t>
            </a:r>
            <a:br>
              <a:rPr lang="en-US" sz="1800" dirty="0">
                <a:latin typeface="Aptos" panose="020B0004020202020204" pitchFamily="34" charset="0"/>
              </a:rPr>
            </a:br>
            <a:r>
              <a:rPr lang="en-US" sz="1800" dirty="0">
                <a:latin typeface="Aptos" panose="020B0004020202020204" pitchFamily="34" charset="0"/>
              </a:rPr>
              <a:t>Balaclava, MAURITIUS</a:t>
            </a:r>
            <a:br>
              <a:rPr lang="en-US" sz="1800" dirty="0">
                <a:latin typeface="Aptos" panose="020B0004020202020204" pitchFamily="34" charset="0"/>
              </a:rPr>
            </a:br>
            <a:br>
              <a:rPr lang="en-US" sz="8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80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fr-FR" sz="2000" dirty="0">
                <a:solidFill>
                  <a:schemeClr val="tx2"/>
                </a:solidFill>
                <a:latin typeface="+mn-lt"/>
              </a:rPr>
            </a:br>
            <a:br>
              <a:rPr lang="en-US" sz="2000" dirty="0">
                <a:solidFill>
                  <a:schemeClr val="tx2"/>
                </a:solidFill>
                <a:latin typeface="+mn-lt"/>
              </a:rPr>
            </a:br>
            <a:r>
              <a:rPr lang="en-US" sz="4400" dirty="0">
                <a:solidFill>
                  <a:schemeClr val="tx2"/>
                </a:solidFill>
                <a:latin typeface="+mn-lt"/>
              </a:rPr>
              <a:t>                   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7C5DEE-601E-4AA0-9AC8-ABEDF35D1C92}"/>
              </a:ext>
            </a:extLst>
          </p:cNvPr>
          <p:cNvSpPr/>
          <p:nvPr/>
        </p:nvSpPr>
        <p:spPr>
          <a:xfrm>
            <a:off x="4060778" y="5918802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930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D7C0A8-A35E-2DF5-65D9-3FAA96D48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93B6FA69-FF05-F965-00CC-06E2EA67AF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7E2BEFE-F752-FB3A-6A73-540065E1D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C9A7F02-3DD8-A355-19BD-273984139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D8D69D4-165C-5D1E-0134-76E8C7024F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C710621-261F-6A51-FC6C-407739910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3E63C90-E458-BB58-1320-068E88CBB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D86D43-8F88-4A05-A05B-55992B26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 fontScale="90000"/>
          </a:bodyPr>
          <a:lstStyle/>
          <a:p>
            <a:pPr algn="r"/>
            <a:r>
              <a:rPr lang="en-US" sz="2200" b="1">
                <a:solidFill>
                  <a:srgbClr val="FFFFFF"/>
                </a:solidFill>
              </a:rPr>
              <a:t>Tripartite FTA: </a:t>
            </a:r>
            <a:br>
              <a:rPr lang="en-US" sz="2200">
                <a:solidFill>
                  <a:srgbClr val="FFFFFF"/>
                </a:solidFill>
              </a:rPr>
            </a:br>
            <a:r>
              <a:rPr lang="en-US" sz="2200">
                <a:solidFill>
                  <a:srgbClr val="FFFFFF"/>
                </a:solidFill>
              </a:rPr>
              <a:t>Coverage: Angola, Botswana, Burundi, Comoros, Djibouti,  DR Congo, Egypt, Eritrea, Ethiopia, Eswatini, Kenya, Lesotho, Libya, Madagascar, Malawi, Mauritius, Mozambique, Namibia, Seychelles,  Somalia, South Africa, Sudan, South Sudan, Tanzania, Tunisia, Uganda, Zambia and Zimbabwe</a:t>
            </a:r>
            <a:endParaRPr lang="en-US" sz="22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5C4DD90-A41C-948C-057C-4965640014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7198860"/>
              </p:ext>
            </p:extLst>
          </p:nvPr>
        </p:nvGraphicFramePr>
        <p:xfrm>
          <a:off x="4581726" y="-185057"/>
          <a:ext cx="6804731" cy="6531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89337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4A7939D-AA83-2BEE-429B-F747DAF86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113" y="133655"/>
            <a:ext cx="11451773" cy="58574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Tripartite FTA….a missed opportunity???</a:t>
            </a: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B9E78F21-383F-1D8A-0E4E-3638722A6724}"/>
              </a:ext>
            </a:extLst>
          </p:cNvPr>
          <p:cNvSpPr/>
          <p:nvPr/>
        </p:nvSpPr>
        <p:spPr>
          <a:xfrm>
            <a:off x="123302" y="2186296"/>
            <a:ext cx="1933335" cy="4027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600" extrusionOk="0">
                <a:moveTo>
                  <a:pt x="7926" y="0"/>
                </a:moveTo>
                <a:cubicBezTo>
                  <a:pt x="6035" y="0"/>
                  <a:pt x="4508" y="737"/>
                  <a:pt x="4508" y="1645"/>
                </a:cubicBezTo>
                <a:cubicBezTo>
                  <a:pt x="4508" y="2552"/>
                  <a:pt x="6035" y="3288"/>
                  <a:pt x="7926" y="3288"/>
                </a:cubicBezTo>
                <a:cubicBezTo>
                  <a:pt x="9817" y="3288"/>
                  <a:pt x="11353" y="2552"/>
                  <a:pt x="11353" y="1645"/>
                </a:cubicBezTo>
                <a:cubicBezTo>
                  <a:pt x="11353" y="737"/>
                  <a:pt x="9817" y="0"/>
                  <a:pt x="7926" y="0"/>
                </a:cubicBezTo>
                <a:close/>
                <a:moveTo>
                  <a:pt x="19873" y="3057"/>
                </a:moveTo>
                <a:cubicBezTo>
                  <a:pt x="19482" y="3069"/>
                  <a:pt x="19117" y="3168"/>
                  <a:pt x="18896" y="3333"/>
                </a:cubicBezTo>
                <a:cubicBezTo>
                  <a:pt x="18353" y="3705"/>
                  <a:pt x="17813" y="4073"/>
                  <a:pt x="17259" y="4441"/>
                </a:cubicBezTo>
                <a:cubicBezTo>
                  <a:pt x="16770" y="4766"/>
                  <a:pt x="16246" y="5085"/>
                  <a:pt x="15722" y="5384"/>
                </a:cubicBezTo>
                <a:cubicBezTo>
                  <a:pt x="15586" y="5461"/>
                  <a:pt x="15436" y="5538"/>
                  <a:pt x="15226" y="5546"/>
                </a:cubicBezTo>
                <a:cubicBezTo>
                  <a:pt x="14852" y="5559"/>
                  <a:pt x="14637" y="5368"/>
                  <a:pt x="14534" y="5177"/>
                </a:cubicBezTo>
                <a:cubicBezTo>
                  <a:pt x="14432" y="4990"/>
                  <a:pt x="14354" y="4799"/>
                  <a:pt x="14225" y="4617"/>
                </a:cubicBezTo>
                <a:cubicBezTo>
                  <a:pt x="14075" y="4405"/>
                  <a:pt x="13851" y="4206"/>
                  <a:pt x="13498" y="4055"/>
                </a:cubicBezTo>
                <a:cubicBezTo>
                  <a:pt x="13296" y="3969"/>
                  <a:pt x="13062" y="3905"/>
                  <a:pt x="12814" y="3862"/>
                </a:cubicBezTo>
                <a:cubicBezTo>
                  <a:pt x="12560" y="3819"/>
                  <a:pt x="12289" y="3800"/>
                  <a:pt x="12015" y="3806"/>
                </a:cubicBezTo>
                <a:lnTo>
                  <a:pt x="3850" y="3806"/>
                </a:lnTo>
                <a:cubicBezTo>
                  <a:pt x="2734" y="3823"/>
                  <a:pt x="1684" y="4067"/>
                  <a:pt x="957" y="4478"/>
                </a:cubicBezTo>
                <a:cubicBezTo>
                  <a:pt x="329" y="4833"/>
                  <a:pt x="-33" y="5293"/>
                  <a:pt x="5" y="5790"/>
                </a:cubicBezTo>
                <a:lnTo>
                  <a:pt x="5" y="10934"/>
                </a:lnTo>
                <a:cubicBezTo>
                  <a:pt x="-14" y="11030"/>
                  <a:pt x="15" y="11124"/>
                  <a:pt x="83" y="11208"/>
                </a:cubicBezTo>
                <a:cubicBezTo>
                  <a:pt x="266" y="11435"/>
                  <a:pt x="732" y="11598"/>
                  <a:pt x="1279" y="11591"/>
                </a:cubicBezTo>
                <a:cubicBezTo>
                  <a:pt x="1999" y="11582"/>
                  <a:pt x="2549" y="11284"/>
                  <a:pt x="2549" y="10932"/>
                </a:cubicBezTo>
                <a:cubicBezTo>
                  <a:pt x="2549" y="10932"/>
                  <a:pt x="2549" y="10931"/>
                  <a:pt x="2549" y="10931"/>
                </a:cubicBezTo>
                <a:lnTo>
                  <a:pt x="2567" y="6519"/>
                </a:lnTo>
                <a:cubicBezTo>
                  <a:pt x="2540" y="6410"/>
                  <a:pt x="2705" y="6309"/>
                  <a:pt x="2932" y="6296"/>
                </a:cubicBezTo>
                <a:cubicBezTo>
                  <a:pt x="3132" y="6285"/>
                  <a:pt x="3296" y="6347"/>
                  <a:pt x="3359" y="6434"/>
                </a:cubicBezTo>
                <a:lnTo>
                  <a:pt x="3346" y="20668"/>
                </a:lnTo>
                <a:cubicBezTo>
                  <a:pt x="3346" y="21181"/>
                  <a:pt x="4217" y="21600"/>
                  <a:pt x="5287" y="21600"/>
                </a:cubicBezTo>
                <a:cubicBezTo>
                  <a:pt x="6356" y="21600"/>
                  <a:pt x="7222" y="21181"/>
                  <a:pt x="7222" y="20668"/>
                </a:cubicBezTo>
                <a:lnTo>
                  <a:pt x="7222" y="12562"/>
                </a:lnTo>
                <a:cubicBezTo>
                  <a:pt x="7235" y="12472"/>
                  <a:pt x="7316" y="12390"/>
                  <a:pt x="7442" y="12330"/>
                </a:cubicBezTo>
                <a:cubicBezTo>
                  <a:pt x="7567" y="12269"/>
                  <a:pt x="7737" y="12231"/>
                  <a:pt x="7926" y="12227"/>
                </a:cubicBezTo>
                <a:cubicBezTo>
                  <a:pt x="8115" y="12231"/>
                  <a:pt x="8288" y="12269"/>
                  <a:pt x="8417" y="12330"/>
                </a:cubicBezTo>
                <a:cubicBezTo>
                  <a:pt x="8546" y="12390"/>
                  <a:pt x="8630" y="12472"/>
                  <a:pt x="8643" y="12562"/>
                </a:cubicBezTo>
                <a:lnTo>
                  <a:pt x="8643" y="20668"/>
                </a:lnTo>
                <a:cubicBezTo>
                  <a:pt x="8643" y="21181"/>
                  <a:pt x="9505" y="21600"/>
                  <a:pt x="10575" y="21600"/>
                </a:cubicBezTo>
                <a:cubicBezTo>
                  <a:pt x="11644" y="21600"/>
                  <a:pt x="12515" y="21181"/>
                  <a:pt x="12515" y="20668"/>
                </a:cubicBezTo>
                <a:lnTo>
                  <a:pt x="12534" y="6494"/>
                </a:lnTo>
                <a:cubicBezTo>
                  <a:pt x="12750" y="6643"/>
                  <a:pt x="12992" y="6783"/>
                  <a:pt x="13259" y="6911"/>
                </a:cubicBezTo>
                <a:cubicBezTo>
                  <a:pt x="13736" y="7140"/>
                  <a:pt x="14308" y="7338"/>
                  <a:pt x="14994" y="7370"/>
                </a:cubicBezTo>
                <a:cubicBezTo>
                  <a:pt x="15442" y="7391"/>
                  <a:pt x="15889" y="7334"/>
                  <a:pt x="16264" y="7216"/>
                </a:cubicBezTo>
                <a:cubicBezTo>
                  <a:pt x="16660" y="7091"/>
                  <a:pt x="16954" y="6906"/>
                  <a:pt x="17236" y="6722"/>
                </a:cubicBezTo>
                <a:cubicBezTo>
                  <a:pt x="17717" y="6406"/>
                  <a:pt x="18180" y="6084"/>
                  <a:pt x="18656" y="5767"/>
                </a:cubicBezTo>
                <a:cubicBezTo>
                  <a:pt x="19421" y="5257"/>
                  <a:pt x="20221" y="4759"/>
                  <a:pt x="21053" y="4275"/>
                </a:cubicBezTo>
                <a:cubicBezTo>
                  <a:pt x="21567" y="3979"/>
                  <a:pt x="21520" y="3543"/>
                  <a:pt x="20955" y="3266"/>
                </a:cubicBezTo>
                <a:cubicBezTo>
                  <a:pt x="20658" y="3121"/>
                  <a:pt x="20266" y="3044"/>
                  <a:pt x="19873" y="3057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BBDEB25-5358-2B78-CF10-1CFC542FA72F}"/>
              </a:ext>
            </a:extLst>
          </p:cNvPr>
          <p:cNvCxnSpPr>
            <a:cxnSpLocks/>
          </p:cNvCxnSpPr>
          <p:nvPr/>
        </p:nvCxnSpPr>
        <p:spPr>
          <a:xfrm flipV="1">
            <a:off x="2056637" y="1530220"/>
            <a:ext cx="359992" cy="1166327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TextBox 5">
            <a:extLst>
              <a:ext uri="{FF2B5EF4-FFF2-40B4-BE49-F238E27FC236}">
                <a16:creationId xmlns:a16="http://schemas.microsoft.com/office/drawing/2014/main" id="{77A9F734-34A8-F02B-5E87-F46546AD5E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1157365"/>
              </p:ext>
            </p:extLst>
          </p:nvPr>
        </p:nvGraphicFramePr>
        <p:xfrm>
          <a:off x="2512424" y="822654"/>
          <a:ext cx="9679576" cy="5645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0762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46E564-DB29-93F8-E1A8-6862E1064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" y="381001"/>
            <a:ext cx="5334197" cy="170824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TFTA Protocols –Phase 1 Trade in Goods</a:t>
            </a:r>
            <a:endParaRPr lang="en-US" sz="40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7C01C4D-0BAD-64FF-8871-B738E6CF6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2965" r="22965"/>
          <a:stretch/>
        </p:blipFill>
        <p:spPr>
          <a:xfrm>
            <a:off x="6857797" y="-10886"/>
            <a:ext cx="5334204" cy="6868886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9A9E5C-6660-1B19-BAC9-7E3065EA2ABC}"/>
              </a:ext>
            </a:extLst>
          </p:cNvPr>
          <p:cNvSpPr txBox="1"/>
          <p:nvPr/>
        </p:nvSpPr>
        <p:spPr>
          <a:xfrm>
            <a:off x="6857797" y="6858000"/>
            <a:ext cx="53342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www.tasnimnews.com/en/news/2023/12/26/3012494/implementing-fta-to-boost-iran-s-exports-to-eaeu-member-states-spokesman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/3.0/"/>
              </a:rPr>
              <a:t>CC BY</a:t>
            </a:r>
            <a:endParaRPr lang="en-US" sz="900"/>
          </a:p>
        </p:txBody>
      </p:sp>
      <p:graphicFrame>
        <p:nvGraphicFramePr>
          <p:cNvPr id="21" name="Text Placeholder 3">
            <a:extLst>
              <a:ext uri="{FF2B5EF4-FFF2-40B4-BE49-F238E27FC236}">
                <a16:creationId xmlns:a16="http://schemas.microsoft.com/office/drawing/2014/main" id="{04C66628-C452-3739-3009-5D2D96A0E8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1832325"/>
              </p:ext>
            </p:extLst>
          </p:nvPr>
        </p:nvGraphicFramePr>
        <p:xfrm>
          <a:off x="761800" y="1863958"/>
          <a:ext cx="5334197" cy="3769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402170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8C31488-2294-95BD-8919-9F9DD1CB1E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05" y="851338"/>
            <a:ext cx="11000792" cy="56308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EAE0EE54-1468-11CE-A085-D972C72BC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4069" y="82931"/>
            <a:ext cx="11451773" cy="5857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Agreement Establishing the </a:t>
            </a:r>
            <a:r>
              <a:rPr lang="en-US" dirty="0" err="1">
                <a:solidFill>
                  <a:schemeClr val="bg1"/>
                </a:solidFill>
              </a:rPr>
              <a:t>AfCFTA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3525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5D5567-C80A-10A3-9DE6-C2C54FE27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CD1F1AF8-9D9C-69E8-8534-D066568A0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406B24E-8FC5-811D-0398-463BFC95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F5876CA-821D-A7BA-E139-CD0082F1A3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9B1CE0F-8FE4-71AA-1F34-AD65FBEA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0F03210-A770-742A-6ABC-AFAC93FF3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155256B-9660-7783-FE53-F8ABBE8A8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CA990E-C33A-6D78-B2CB-03FF83198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2200" dirty="0">
                <a:solidFill>
                  <a:srgbClr val="FFFFFF"/>
                </a:solidFill>
              </a:rPr>
              <a:t>SADC FTA, Tripartite FTA and the </a:t>
            </a:r>
            <a:r>
              <a:rPr lang="en-US" sz="2200" dirty="0" err="1">
                <a:solidFill>
                  <a:srgbClr val="FFFFFF"/>
                </a:solidFill>
              </a:rPr>
              <a:t>AfCFTA</a:t>
            </a:r>
            <a:endParaRPr lang="en-US" sz="22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17BFBC9-6AA4-A390-A9B7-BDC25674B5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6651686"/>
              </p:ext>
            </p:extLst>
          </p:nvPr>
        </p:nvGraphicFramePr>
        <p:xfrm>
          <a:off x="4581726" y="-185057"/>
          <a:ext cx="6804731" cy="6531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38943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99E1B1-A8C0-4FE8-A5A8-1CB41D69F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4A8DE83-DE75-4B41-9DB4-A7EC0B0D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128856" cy="1575461"/>
          </a:xfrm>
          <a:prstGeom prst="rect">
            <a:avLst/>
          </a:prstGeom>
          <a:gradFill>
            <a:gsLst>
              <a:gs pos="0">
                <a:schemeClr val="accent1">
                  <a:alpha val="41000"/>
                </a:schemeClr>
              </a:gs>
              <a:gs pos="74000">
                <a:schemeClr val="accent1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7009A0A-BEF5-4EAC-AF15-E4F9F002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1"/>
            <a:ext cx="12192002" cy="1574311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78000">
                <a:schemeClr val="accent1">
                  <a:alpha val="1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3" y="248038"/>
            <a:ext cx="7063721" cy="1159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Market Access &amp; Transition Periods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7A48BD2-ECC7-F156-586A-8B14455E18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3804654"/>
              </p:ext>
            </p:extLst>
          </p:nvPr>
        </p:nvGraphicFramePr>
        <p:xfrm>
          <a:off x="348343" y="2268766"/>
          <a:ext cx="11411432" cy="3847216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2408963">
                  <a:extLst>
                    <a:ext uri="{9D8B030D-6E8A-4147-A177-3AD203B41FA5}">
                      <a16:colId xmlns:a16="http://schemas.microsoft.com/office/drawing/2014/main" val="3757122649"/>
                    </a:ext>
                  </a:extLst>
                </a:gridCol>
                <a:gridCol w="2348094">
                  <a:extLst>
                    <a:ext uri="{9D8B030D-6E8A-4147-A177-3AD203B41FA5}">
                      <a16:colId xmlns:a16="http://schemas.microsoft.com/office/drawing/2014/main" val="2378802699"/>
                    </a:ext>
                  </a:extLst>
                </a:gridCol>
                <a:gridCol w="1968109">
                  <a:extLst>
                    <a:ext uri="{9D8B030D-6E8A-4147-A177-3AD203B41FA5}">
                      <a16:colId xmlns:a16="http://schemas.microsoft.com/office/drawing/2014/main" val="2763907580"/>
                    </a:ext>
                  </a:extLst>
                </a:gridCol>
                <a:gridCol w="2325081">
                  <a:extLst>
                    <a:ext uri="{9D8B030D-6E8A-4147-A177-3AD203B41FA5}">
                      <a16:colId xmlns:a16="http://schemas.microsoft.com/office/drawing/2014/main" val="1498601289"/>
                    </a:ext>
                  </a:extLst>
                </a:gridCol>
                <a:gridCol w="2361185">
                  <a:extLst>
                    <a:ext uri="{9D8B030D-6E8A-4147-A177-3AD203B41FA5}">
                      <a16:colId xmlns:a16="http://schemas.microsoft.com/office/drawing/2014/main" val="592712347"/>
                    </a:ext>
                  </a:extLst>
                </a:gridCol>
              </a:tblGrid>
              <a:tr h="96180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/>
                        <a:t>Arrangement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/>
                        <a:t>LDC Transition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/>
                        <a:t>Non-LDC Transition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/>
                        <a:t>Exclusion Lists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/>
                        <a:t>Mauritius’ Status</a:t>
                      </a:r>
                    </a:p>
                  </a:txBody>
                  <a:tcPr marL="129973" marR="129973" marT="64987" marB="64987" anchor="ctr"/>
                </a:tc>
                <a:extLst>
                  <a:ext uri="{0D108BD9-81ED-4DB2-BD59-A6C34878D82A}">
                    <a16:rowId xmlns:a16="http://schemas.microsoft.com/office/drawing/2014/main" val="3540361719"/>
                  </a:ext>
                </a:extLst>
              </a:tr>
              <a:tr h="96180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/>
                        <a:t>SADC FTA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/>
                        <a:t>Up to 2012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/>
                        <a:t>Phased 2008–2012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dirty="0"/>
                        <a:t>None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/>
                        <a:t>Fully implemented</a:t>
                      </a:r>
                    </a:p>
                  </a:txBody>
                  <a:tcPr marL="129973" marR="129973" marT="64987" marB="64987" anchor="ctr"/>
                </a:tc>
                <a:extLst>
                  <a:ext uri="{0D108BD9-81ED-4DB2-BD59-A6C34878D82A}">
                    <a16:rowId xmlns:a16="http://schemas.microsoft.com/office/drawing/2014/main" val="1826668144"/>
                  </a:ext>
                </a:extLst>
              </a:tr>
              <a:tr h="96180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/>
                        <a:t>TFTA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/>
                        <a:t>5–8 years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/>
                        <a:t>3–5 years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dirty="0"/>
                        <a:t>None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dirty="0"/>
                        <a:t>Not yet ratified</a:t>
                      </a:r>
                    </a:p>
                  </a:txBody>
                  <a:tcPr marL="129973" marR="129973" marT="64987" marB="64987" anchor="ctr"/>
                </a:tc>
                <a:extLst>
                  <a:ext uri="{0D108BD9-81ED-4DB2-BD59-A6C34878D82A}">
                    <a16:rowId xmlns:a16="http://schemas.microsoft.com/office/drawing/2014/main" val="2056369669"/>
                  </a:ext>
                </a:extLst>
              </a:tr>
              <a:tr h="96180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b="1" dirty="0" err="1"/>
                        <a:t>AfCFTA</a:t>
                      </a:r>
                      <a:endParaRPr lang="en-US" sz="2600" b="1" dirty="0"/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/>
                        <a:t>10 years + 5 (sensitive)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/>
                        <a:t>5 years + 5 (sensitive)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dirty="0"/>
                        <a:t>Exclusions allowed (3%)</a:t>
                      </a:r>
                    </a:p>
                  </a:txBody>
                  <a:tcPr marL="129973" marR="129973" marT="64987" marB="64987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600" dirty="0"/>
                        <a:t>Ratified 2019</a:t>
                      </a:r>
                    </a:p>
                  </a:txBody>
                  <a:tcPr marL="129973" marR="129973" marT="64987" marB="64987" anchor="ctr"/>
                </a:tc>
                <a:extLst>
                  <a:ext uri="{0D108BD9-81ED-4DB2-BD59-A6C34878D82A}">
                    <a16:rowId xmlns:a16="http://schemas.microsoft.com/office/drawing/2014/main" val="174971317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261DF62A-FA26-1DD1-99BE-6F1C3CB3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367" y="-47854"/>
            <a:ext cx="12380960" cy="896312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What </a:t>
            </a:r>
            <a:r>
              <a:rPr lang="en-US" sz="2800" dirty="0" err="1">
                <a:solidFill>
                  <a:schemeClr val="bg1"/>
                </a:solidFill>
              </a:rPr>
              <a:t>AfCFTA</a:t>
            </a:r>
            <a:r>
              <a:rPr lang="en-US" sz="2800" dirty="0">
                <a:solidFill>
                  <a:schemeClr val="bg1"/>
                </a:solidFill>
              </a:rPr>
              <a:t>, TFTA and SADC FTA Mean for SMEs and Women Entrepreneurs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3572F75-D412-87DD-7BCD-785F43C0A5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6474609"/>
              </p:ext>
            </p:extLst>
          </p:nvPr>
        </p:nvGraphicFramePr>
        <p:xfrm>
          <a:off x="369888" y="898525"/>
          <a:ext cx="11452225" cy="5278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98684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261DF62A-FA26-1DD1-99BE-6F1C3CB3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367" y="-47854"/>
            <a:ext cx="12380960" cy="896312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Having the Agreement is not enough, it needs to be implemented…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A7D4CB9-FB93-DC9F-9587-E2094C3F1E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2977237"/>
              </p:ext>
            </p:extLst>
          </p:nvPr>
        </p:nvGraphicFramePr>
        <p:xfrm>
          <a:off x="3397794" y="818897"/>
          <a:ext cx="8794206" cy="56123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hape">
            <a:extLst>
              <a:ext uri="{FF2B5EF4-FFF2-40B4-BE49-F238E27FC236}">
                <a16:creationId xmlns:a16="http://schemas.microsoft.com/office/drawing/2014/main" id="{9E83D175-F8DB-29C7-1556-49321E7EEEB8}"/>
              </a:ext>
            </a:extLst>
          </p:cNvPr>
          <p:cNvSpPr/>
          <p:nvPr/>
        </p:nvSpPr>
        <p:spPr>
          <a:xfrm>
            <a:off x="256795" y="2403708"/>
            <a:ext cx="1933335" cy="4027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600" extrusionOk="0">
                <a:moveTo>
                  <a:pt x="7926" y="0"/>
                </a:moveTo>
                <a:cubicBezTo>
                  <a:pt x="6035" y="0"/>
                  <a:pt x="4508" y="737"/>
                  <a:pt x="4508" y="1645"/>
                </a:cubicBezTo>
                <a:cubicBezTo>
                  <a:pt x="4508" y="2552"/>
                  <a:pt x="6035" y="3288"/>
                  <a:pt x="7926" y="3288"/>
                </a:cubicBezTo>
                <a:cubicBezTo>
                  <a:pt x="9817" y="3288"/>
                  <a:pt x="11353" y="2552"/>
                  <a:pt x="11353" y="1645"/>
                </a:cubicBezTo>
                <a:cubicBezTo>
                  <a:pt x="11353" y="737"/>
                  <a:pt x="9817" y="0"/>
                  <a:pt x="7926" y="0"/>
                </a:cubicBezTo>
                <a:close/>
                <a:moveTo>
                  <a:pt x="19873" y="3057"/>
                </a:moveTo>
                <a:cubicBezTo>
                  <a:pt x="19482" y="3069"/>
                  <a:pt x="19117" y="3168"/>
                  <a:pt x="18896" y="3333"/>
                </a:cubicBezTo>
                <a:cubicBezTo>
                  <a:pt x="18353" y="3705"/>
                  <a:pt x="17813" y="4073"/>
                  <a:pt x="17259" y="4441"/>
                </a:cubicBezTo>
                <a:cubicBezTo>
                  <a:pt x="16770" y="4766"/>
                  <a:pt x="16246" y="5085"/>
                  <a:pt x="15722" y="5384"/>
                </a:cubicBezTo>
                <a:cubicBezTo>
                  <a:pt x="15586" y="5461"/>
                  <a:pt x="15436" y="5538"/>
                  <a:pt x="15226" y="5546"/>
                </a:cubicBezTo>
                <a:cubicBezTo>
                  <a:pt x="14852" y="5559"/>
                  <a:pt x="14637" y="5368"/>
                  <a:pt x="14534" y="5177"/>
                </a:cubicBezTo>
                <a:cubicBezTo>
                  <a:pt x="14432" y="4990"/>
                  <a:pt x="14354" y="4799"/>
                  <a:pt x="14225" y="4617"/>
                </a:cubicBezTo>
                <a:cubicBezTo>
                  <a:pt x="14075" y="4405"/>
                  <a:pt x="13851" y="4206"/>
                  <a:pt x="13498" y="4055"/>
                </a:cubicBezTo>
                <a:cubicBezTo>
                  <a:pt x="13296" y="3969"/>
                  <a:pt x="13062" y="3905"/>
                  <a:pt x="12814" y="3862"/>
                </a:cubicBezTo>
                <a:cubicBezTo>
                  <a:pt x="12560" y="3819"/>
                  <a:pt x="12289" y="3800"/>
                  <a:pt x="12015" y="3806"/>
                </a:cubicBezTo>
                <a:lnTo>
                  <a:pt x="3850" y="3806"/>
                </a:lnTo>
                <a:cubicBezTo>
                  <a:pt x="2734" y="3823"/>
                  <a:pt x="1684" y="4067"/>
                  <a:pt x="957" y="4478"/>
                </a:cubicBezTo>
                <a:cubicBezTo>
                  <a:pt x="329" y="4833"/>
                  <a:pt x="-33" y="5293"/>
                  <a:pt x="5" y="5790"/>
                </a:cubicBezTo>
                <a:lnTo>
                  <a:pt x="5" y="10934"/>
                </a:lnTo>
                <a:cubicBezTo>
                  <a:pt x="-14" y="11030"/>
                  <a:pt x="15" y="11124"/>
                  <a:pt x="83" y="11208"/>
                </a:cubicBezTo>
                <a:cubicBezTo>
                  <a:pt x="266" y="11435"/>
                  <a:pt x="732" y="11598"/>
                  <a:pt x="1279" y="11591"/>
                </a:cubicBezTo>
                <a:cubicBezTo>
                  <a:pt x="1999" y="11582"/>
                  <a:pt x="2549" y="11284"/>
                  <a:pt x="2549" y="10932"/>
                </a:cubicBezTo>
                <a:cubicBezTo>
                  <a:pt x="2549" y="10932"/>
                  <a:pt x="2549" y="10931"/>
                  <a:pt x="2549" y="10931"/>
                </a:cubicBezTo>
                <a:lnTo>
                  <a:pt x="2567" y="6519"/>
                </a:lnTo>
                <a:cubicBezTo>
                  <a:pt x="2540" y="6410"/>
                  <a:pt x="2705" y="6309"/>
                  <a:pt x="2932" y="6296"/>
                </a:cubicBezTo>
                <a:cubicBezTo>
                  <a:pt x="3132" y="6285"/>
                  <a:pt x="3296" y="6347"/>
                  <a:pt x="3359" y="6434"/>
                </a:cubicBezTo>
                <a:lnTo>
                  <a:pt x="3346" y="20668"/>
                </a:lnTo>
                <a:cubicBezTo>
                  <a:pt x="3346" y="21181"/>
                  <a:pt x="4217" y="21600"/>
                  <a:pt x="5287" y="21600"/>
                </a:cubicBezTo>
                <a:cubicBezTo>
                  <a:pt x="6356" y="21600"/>
                  <a:pt x="7222" y="21181"/>
                  <a:pt x="7222" y="20668"/>
                </a:cubicBezTo>
                <a:lnTo>
                  <a:pt x="7222" y="12562"/>
                </a:lnTo>
                <a:cubicBezTo>
                  <a:pt x="7235" y="12472"/>
                  <a:pt x="7316" y="12390"/>
                  <a:pt x="7442" y="12330"/>
                </a:cubicBezTo>
                <a:cubicBezTo>
                  <a:pt x="7567" y="12269"/>
                  <a:pt x="7737" y="12231"/>
                  <a:pt x="7926" y="12227"/>
                </a:cubicBezTo>
                <a:cubicBezTo>
                  <a:pt x="8115" y="12231"/>
                  <a:pt x="8288" y="12269"/>
                  <a:pt x="8417" y="12330"/>
                </a:cubicBezTo>
                <a:cubicBezTo>
                  <a:pt x="8546" y="12390"/>
                  <a:pt x="8630" y="12472"/>
                  <a:pt x="8643" y="12562"/>
                </a:cubicBezTo>
                <a:lnTo>
                  <a:pt x="8643" y="20668"/>
                </a:lnTo>
                <a:cubicBezTo>
                  <a:pt x="8643" y="21181"/>
                  <a:pt x="9505" y="21600"/>
                  <a:pt x="10575" y="21600"/>
                </a:cubicBezTo>
                <a:cubicBezTo>
                  <a:pt x="11644" y="21600"/>
                  <a:pt x="12515" y="21181"/>
                  <a:pt x="12515" y="20668"/>
                </a:cubicBezTo>
                <a:lnTo>
                  <a:pt x="12534" y="6494"/>
                </a:lnTo>
                <a:cubicBezTo>
                  <a:pt x="12750" y="6643"/>
                  <a:pt x="12992" y="6783"/>
                  <a:pt x="13259" y="6911"/>
                </a:cubicBezTo>
                <a:cubicBezTo>
                  <a:pt x="13736" y="7140"/>
                  <a:pt x="14308" y="7338"/>
                  <a:pt x="14994" y="7370"/>
                </a:cubicBezTo>
                <a:cubicBezTo>
                  <a:pt x="15442" y="7391"/>
                  <a:pt x="15889" y="7334"/>
                  <a:pt x="16264" y="7216"/>
                </a:cubicBezTo>
                <a:cubicBezTo>
                  <a:pt x="16660" y="7091"/>
                  <a:pt x="16954" y="6906"/>
                  <a:pt x="17236" y="6722"/>
                </a:cubicBezTo>
                <a:cubicBezTo>
                  <a:pt x="17717" y="6406"/>
                  <a:pt x="18180" y="6084"/>
                  <a:pt x="18656" y="5767"/>
                </a:cubicBezTo>
                <a:cubicBezTo>
                  <a:pt x="19421" y="5257"/>
                  <a:pt x="20221" y="4759"/>
                  <a:pt x="21053" y="4275"/>
                </a:cubicBezTo>
                <a:cubicBezTo>
                  <a:pt x="21567" y="3979"/>
                  <a:pt x="21520" y="3543"/>
                  <a:pt x="20955" y="3266"/>
                </a:cubicBezTo>
                <a:cubicBezTo>
                  <a:pt x="20658" y="3121"/>
                  <a:pt x="20266" y="3044"/>
                  <a:pt x="19873" y="305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670697AD-F751-BB11-375E-D6E3C6BCF5C1}"/>
              </a:ext>
            </a:extLst>
          </p:cNvPr>
          <p:cNvSpPr/>
          <p:nvPr/>
        </p:nvSpPr>
        <p:spPr>
          <a:xfrm rot="20596084">
            <a:off x="2073547" y="2772288"/>
            <a:ext cx="1271209" cy="45719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726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261DF62A-FA26-1DD1-99BE-6F1C3CB3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367" y="-47854"/>
            <a:ext cx="12380960" cy="896312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</a:rPr>
              <a:t>AfCFTA</a:t>
            </a:r>
            <a:r>
              <a:rPr lang="en-US" sz="2800" dirty="0">
                <a:solidFill>
                  <a:schemeClr val="bg1"/>
                </a:solidFill>
              </a:rPr>
              <a:t> Implementation Strategies Development Status in SADC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B1FED0C-4D9B-0196-8F22-35E05750E3D5}"/>
              </a:ext>
            </a:extLst>
          </p:cNvPr>
          <p:cNvSpPr/>
          <p:nvPr/>
        </p:nvSpPr>
        <p:spPr>
          <a:xfrm>
            <a:off x="298568" y="2572622"/>
            <a:ext cx="5738355" cy="161346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 out of 16 SADC Member States have developed their AfCFTA National Implementation Strategy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9E5C55F-47E1-6833-709A-C2AD75C48D9B}"/>
              </a:ext>
            </a:extLst>
          </p:cNvPr>
          <p:cNvGraphicFramePr>
            <a:graphicFrameLocks noGrp="1"/>
          </p:cNvGraphicFramePr>
          <p:nvPr/>
        </p:nvGraphicFramePr>
        <p:xfrm>
          <a:off x="6782580" y="867747"/>
          <a:ext cx="5110851" cy="52437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0234">
                  <a:extLst>
                    <a:ext uri="{9D8B030D-6E8A-4147-A177-3AD203B41FA5}">
                      <a16:colId xmlns:a16="http://schemas.microsoft.com/office/drawing/2014/main" val="2826439249"/>
                    </a:ext>
                  </a:extLst>
                </a:gridCol>
                <a:gridCol w="3560617">
                  <a:extLst>
                    <a:ext uri="{9D8B030D-6E8A-4147-A177-3AD203B41FA5}">
                      <a16:colId xmlns:a16="http://schemas.microsoft.com/office/drawing/2014/main" val="1113210556"/>
                    </a:ext>
                  </a:extLst>
                </a:gridCol>
              </a:tblGrid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Angola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</a:rPr>
                        <a:t>Early stage ( recruitment)</a:t>
                      </a:r>
                      <a:endParaRPr lang="en-US" sz="1800" b="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9119006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Botswana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Yes, validated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0259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Comoros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288168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DRC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48732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Eswatini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949188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tx1"/>
                          </a:solidFill>
                          <a:effectLst/>
                        </a:rPr>
                        <a:t>Lesotho</a:t>
                      </a:r>
                      <a:endParaRPr lang="en-US" sz="18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Yes, validated in April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3921570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Madagascar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113786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tx1"/>
                          </a:solidFill>
                          <a:effectLst/>
                        </a:rPr>
                        <a:t>Malawi</a:t>
                      </a:r>
                      <a:endParaRPr lang="en-US" sz="18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032117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tx1"/>
                          </a:solidFill>
                          <a:effectLst/>
                        </a:rPr>
                        <a:t>Mauritius</a:t>
                      </a:r>
                      <a:endParaRPr lang="en-US" sz="18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7202849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tx1"/>
                          </a:solidFill>
                          <a:effectLst/>
                        </a:rPr>
                        <a:t>Mozambique</a:t>
                      </a:r>
                      <a:endParaRPr lang="en-US" sz="18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339208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Namibia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2352752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tx1"/>
                          </a:solidFill>
                          <a:effectLst/>
                        </a:rPr>
                        <a:t>Seychelles</a:t>
                      </a:r>
                      <a:endParaRPr lang="en-US" sz="18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Yes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686561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South Africa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708187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tx1"/>
                          </a:solidFill>
                          <a:effectLst/>
                        </a:rPr>
                        <a:t>Tanzania</a:t>
                      </a:r>
                      <a:endParaRPr lang="en-US" sz="18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110141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tx1"/>
                          </a:solidFill>
                          <a:effectLst/>
                        </a:rPr>
                        <a:t>Zambia</a:t>
                      </a:r>
                      <a:endParaRPr lang="en-US" sz="18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8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877938"/>
                  </a:ext>
                </a:extLst>
              </a:tr>
              <a:tr h="3277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Zimbabwe</a:t>
                      </a:r>
                      <a:endParaRPr lang="en-US" sz="1800" b="1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613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923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94076FA-4C39-960E-36E9-5586A0B40BE9}"/>
              </a:ext>
            </a:extLst>
          </p:cNvPr>
          <p:cNvSpPr txBox="1"/>
          <p:nvPr/>
        </p:nvSpPr>
        <p:spPr>
          <a:xfrm>
            <a:off x="370113" y="133655"/>
            <a:ext cx="11451773" cy="5857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algn="ctr">
              <a:defRPr sz="4000" b="1"/>
            </a:lvl1pPr>
          </a:lstStyle>
          <a:p>
            <a:pPr algn="l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kern="1200" dirty="0">
                <a:solidFill>
                  <a:schemeClr val="bg1"/>
                </a:solidFill>
                <a:latin typeface="+mn-lt"/>
                <a:ea typeface="+mj-ea"/>
                <a:cs typeface="+mj-cs"/>
              </a:rPr>
              <a:t>Domesticate the </a:t>
            </a:r>
            <a:r>
              <a:rPr lang="en-US" sz="3200" b="1" kern="1200" dirty="0" err="1">
                <a:solidFill>
                  <a:schemeClr val="bg1"/>
                </a:solidFill>
                <a:latin typeface="+mn-lt"/>
                <a:ea typeface="+mj-ea"/>
                <a:cs typeface="+mj-cs"/>
              </a:rPr>
              <a:t>AfCFTA</a:t>
            </a:r>
            <a:r>
              <a:rPr lang="en-US" sz="3200" b="1" kern="1200" dirty="0">
                <a:solidFill>
                  <a:schemeClr val="bg1"/>
                </a:solidFill>
                <a:latin typeface="+mn-lt"/>
                <a:ea typeface="+mj-ea"/>
                <a:cs typeface="+mj-cs"/>
              </a:rPr>
              <a:t> Agreement </a:t>
            </a:r>
          </a:p>
        </p:txBody>
      </p:sp>
      <p:graphicFrame>
        <p:nvGraphicFramePr>
          <p:cNvPr id="10" name="TextBox 2">
            <a:extLst>
              <a:ext uri="{FF2B5EF4-FFF2-40B4-BE49-F238E27FC236}">
                <a16:creationId xmlns:a16="http://schemas.microsoft.com/office/drawing/2014/main" id="{722A6208-B96C-5AAB-D8B6-069270DD3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0764067"/>
              </p:ext>
            </p:extLst>
          </p:nvPr>
        </p:nvGraphicFramePr>
        <p:xfrm>
          <a:off x="370113" y="898789"/>
          <a:ext cx="11451773" cy="5278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54157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D1C4-9739-B7A5-AD77-A4FB32923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1465"/>
            <a:ext cx="10515600" cy="115556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Outline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A812928-642F-F9CD-32AF-DD17F65556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031957"/>
              </p:ext>
            </p:extLst>
          </p:nvPr>
        </p:nvGraphicFramePr>
        <p:xfrm>
          <a:off x="838200" y="125333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62473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261DF62A-FA26-1DD1-99BE-6F1C3CB3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367" y="-47854"/>
            <a:ext cx="12380960" cy="896312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Leverage </a:t>
            </a:r>
            <a:r>
              <a:rPr lang="en-US" sz="2800" dirty="0" err="1">
                <a:solidFill>
                  <a:schemeClr val="bg1"/>
                </a:solidFill>
              </a:rPr>
              <a:t>AfCFTA</a:t>
            </a:r>
            <a:r>
              <a:rPr lang="en-US" sz="2800" dirty="0">
                <a:solidFill>
                  <a:schemeClr val="bg1"/>
                </a:solidFill>
              </a:rPr>
              <a:t> for Industrial Development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44E0EC-0978-1958-62EB-559AC81F8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249062" y="902808"/>
            <a:ext cx="8091260" cy="53941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47B54A-025B-D6BB-057D-9518DB5D3E4A}"/>
              </a:ext>
            </a:extLst>
          </p:cNvPr>
          <p:cNvSpPr txBox="1"/>
          <p:nvPr/>
        </p:nvSpPr>
        <p:spPr>
          <a:xfrm>
            <a:off x="8371406" y="845295"/>
            <a:ext cx="3820594" cy="5786199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Africa’s trade structure: commodities – trading more with outsiders</a:t>
            </a:r>
          </a:p>
          <a:p>
            <a:endParaRPr lang="en-US" sz="22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Actively pursue industrial development policies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RVC and SME participation -clusters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Firms should be globally competitive, including women owned/led firms;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Deliberately promote Women’s participation in the </a:t>
            </a:r>
            <a:r>
              <a:rPr lang="en-US" sz="2200" dirty="0" err="1"/>
              <a:t>AfCFTA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756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261DF62A-FA26-1DD1-99BE-6F1C3CB3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367" y="-47854"/>
            <a:ext cx="12380960" cy="896312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Ensure Policy Consistency and Coherence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766DCE-31DE-D457-5532-A0880A4A7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024" y="1222802"/>
            <a:ext cx="5909027" cy="47817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3CA39A-7BA7-2883-E2BE-CDC79053D243}"/>
              </a:ext>
            </a:extLst>
          </p:cNvPr>
          <p:cNvSpPr txBox="1"/>
          <p:nvPr/>
        </p:nvSpPr>
        <p:spPr>
          <a:xfrm>
            <a:off x="5190205" y="868101"/>
            <a:ext cx="5118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National Development Strategy 1 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BC42718-AA33-2BC5-7658-EAD64209F5C9}"/>
              </a:ext>
            </a:extLst>
          </p:cNvPr>
          <p:cNvCxnSpPr/>
          <p:nvPr/>
        </p:nvCxnSpPr>
        <p:spPr>
          <a:xfrm flipH="1">
            <a:off x="5089003" y="1237433"/>
            <a:ext cx="243068" cy="10427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DBD8B76-D7A5-2C6E-DE41-0F0D0FDEBD61}"/>
              </a:ext>
            </a:extLst>
          </p:cNvPr>
          <p:cNvSpPr txBox="1"/>
          <p:nvPr/>
        </p:nvSpPr>
        <p:spPr>
          <a:xfrm>
            <a:off x="7768542" y="3429000"/>
            <a:ext cx="2824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Monetary Policy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FCD4000-EEDE-47E6-6A9B-5EBC6FE4DD53}"/>
              </a:ext>
            </a:extLst>
          </p:cNvPr>
          <p:cNvCxnSpPr>
            <a:cxnSpLocks/>
          </p:cNvCxnSpPr>
          <p:nvPr/>
        </p:nvCxnSpPr>
        <p:spPr>
          <a:xfrm flipH="1" flipV="1">
            <a:off x="7265043" y="2899454"/>
            <a:ext cx="613458" cy="6308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1DDC54A-08DF-C747-805A-470F1920C456}"/>
              </a:ext>
            </a:extLst>
          </p:cNvPr>
          <p:cNvSpPr txBox="1"/>
          <p:nvPr/>
        </p:nvSpPr>
        <p:spPr>
          <a:xfrm>
            <a:off x="7768542" y="5787435"/>
            <a:ext cx="2656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National Trade Policy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0C210FE-0C92-11E9-6673-3499040A0CF1}"/>
              </a:ext>
            </a:extLst>
          </p:cNvPr>
          <p:cNvCxnSpPr>
            <a:cxnSpLocks/>
          </p:cNvCxnSpPr>
          <p:nvPr/>
        </p:nvCxnSpPr>
        <p:spPr>
          <a:xfrm flipH="1" flipV="1">
            <a:off x="7050834" y="5267094"/>
            <a:ext cx="613458" cy="6308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41AC4CF-1F8A-CDEA-FF0A-A9E53C627251}"/>
              </a:ext>
            </a:extLst>
          </p:cNvPr>
          <p:cNvSpPr txBox="1"/>
          <p:nvPr/>
        </p:nvSpPr>
        <p:spPr>
          <a:xfrm>
            <a:off x="4097880" y="5787435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Fiscal policy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86845D1-3005-69C6-DF28-3704632C1554}"/>
              </a:ext>
            </a:extLst>
          </p:cNvPr>
          <p:cNvCxnSpPr>
            <a:cxnSpLocks/>
          </p:cNvCxnSpPr>
          <p:nvPr/>
        </p:nvCxnSpPr>
        <p:spPr>
          <a:xfrm flipH="1" flipV="1">
            <a:off x="4043884" y="5084906"/>
            <a:ext cx="184046" cy="7525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F3C0334-7840-B772-FA25-02AF517E5D68}"/>
              </a:ext>
            </a:extLst>
          </p:cNvPr>
          <p:cNvSpPr txBox="1"/>
          <p:nvPr/>
        </p:nvSpPr>
        <p:spPr>
          <a:xfrm>
            <a:off x="1642462" y="885899"/>
            <a:ext cx="3016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Investment Policy 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2362426-B458-AEBD-89D1-85506300DE80}"/>
              </a:ext>
            </a:extLst>
          </p:cNvPr>
          <p:cNvCxnSpPr>
            <a:cxnSpLocks/>
          </p:cNvCxnSpPr>
          <p:nvPr/>
        </p:nvCxnSpPr>
        <p:spPr>
          <a:xfrm>
            <a:off x="2625053" y="1237433"/>
            <a:ext cx="565151" cy="6681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03B0D3E-349A-AC46-0BDD-6BDE6396DFCA}"/>
              </a:ext>
            </a:extLst>
          </p:cNvPr>
          <p:cNvSpPr txBox="1"/>
          <p:nvPr/>
        </p:nvSpPr>
        <p:spPr>
          <a:xfrm>
            <a:off x="321169" y="2750700"/>
            <a:ext cx="2413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Exchange Rate Management   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4CCDFA3-44E6-EF82-76F0-29DB86E35D28}"/>
              </a:ext>
            </a:extLst>
          </p:cNvPr>
          <p:cNvCxnSpPr>
            <a:cxnSpLocks/>
          </p:cNvCxnSpPr>
          <p:nvPr/>
        </p:nvCxnSpPr>
        <p:spPr>
          <a:xfrm flipH="1" flipV="1">
            <a:off x="7858321" y="2023285"/>
            <a:ext cx="613458" cy="6308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D0281EB-B3AF-1985-542B-2031F3A46594}"/>
              </a:ext>
            </a:extLst>
          </p:cNvPr>
          <p:cNvSpPr txBox="1"/>
          <p:nvPr/>
        </p:nvSpPr>
        <p:spPr>
          <a:xfrm>
            <a:off x="8471779" y="2515700"/>
            <a:ext cx="3237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Industrial Development Policy  </a:t>
            </a:r>
          </a:p>
        </p:txBody>
      </p:sp>
    </p:spTree>
    <p:extLst>
      <p:ext uri="{BB962C8B-B14F-4D97-AF65-F5344CB8AC3E}">
        <p14:creationId xmlns:p14="http://schemas.microsoft.com/office/powerpoint/2010/main" val="617938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261DF62A-FA26-1DD1-99BE-6F1C3CB3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367" y="-47854"/>
            <a:ext cx="12380960" cy="896312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Protocol on Women and Youth</a:t>
            </a:r>
          </a:p>
        </p:txBody>
      </p:sp>
      <p:sp>
        <p:nvSpPr>
          <p:cNvPr id="2" name="Shape">
            <a:extLst>
              <a:ext uri="{FF2B5EF4-FFF2-40B4-BE49-F238E27FC236}">
                <a16:creationId xmlns:a16="http://schemas.microsoft.com/office/drawing/2014/main" id="{77A4E04A-C1AA-4C5D-3CC6-A04D449B8E2F}"/>
              </a:ext>
            </a:extLst>
          </p:cNvPr>
          <p:cNvSpPr/>
          <p:nvPr/>
        </p:nvSpPr>
        <p:spPr>
          <a:xfrm>
            <a:off x="217895" y="2347364"/>
            <a:ext cx="1933335" cy="4027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600" extrusionOk="0">
                <a:moveTo>
                  <a:pt x="7926" y="0"/>
                </a:moveTo>
                <a:cubicBezTo>
                  <a:pt x="6035" y="0"/>
                  <a:pt x="4508" y="737"/>
                  <a:pt x="4508" y="1645"/>
                </a:cubicBezTo>
                <a:cubicBezTo>
                  <a:pt x="4508" y="2552"/>
                  <a:pt x="6035" y="3288"/>
                  <a:pt x="7926" y="3288"/>
                </a:cubicBezTo>
                <a:cubicBezTo>
                  <a:pt x="9817" y="3288"/>
                  <a:pt x="11353" y="2552"/>
                  <a:pt x="11353" y="1645"/>
                </a:cubicBezTo>
                <a:cubicBezTo>
                  <a:pt x="11353" y="737"/>
                  <a:pt x="9817" y="0"/>
                  <a:pt x="7926" y="0"/>
                </a:cubicBezTo>
                <a:close/>
                <a:moveTo>
                  <a:pt x="19873" y="3057"/>
                </a:moveTo>
                <a:cubicBezTo>
                  <a:pt x="19482" y="3069"/>
                  <a:pt x="19117" y="3168"/>
                  <a:pt x="18896" y="3333"/>
                </a:cubicBezTo>
                <a:cubicBezTo>
                  <a:pt x="18353" y="3705"/>
                  <a:pt x="17813" y="4073"/>
                  <a:pt x="17259" y="4441"/>
                </a:cubicBezTo>
                <a:cubicBezTo>
                  <a:pt x="16770" y="4766"/>
                  <a:pt x="16246" y="5085"/>
                  <a:pt x="15722" y="5384"/>
                </a:cubicBezTo>
                <a:cubicBezTo>
                  <a:pt x="15586" y="5461"/>
                  <a:pt x="15436" y="5538"/>
                  <a:pt x="15226" y="5546"/>
                </a:cubicBezTo>
                <a:cubicBezTo>
                  <a:pt x="14852" y="5559"/>
                  <a:pt x="14637" y="5368"/>
                  <a:pt x="14534" y="5177"/>
                </a:cubicBezTo>
                <a:cubicBezTo>
                  <a:pt x="14432" y="4990"/>
                  <a:pt x="14354" y="4799"/>
                  <a:pt x="14225" y="4617"/>
                </a:cubicBezTo>
                <a:cubicBezTo>
                  <a:pt x="14075" y="4405"/>
                  <a:pt x="13851" y="4206"/>
                  <a:pt x="13498" y="4055"/>
                </a:cubicBezTo>
                <a:cubicBezTo>
                  <a:pt x="13296" y="3969"/>
                  <a:pt x="13062" y="3905"/>
                  <a:pt x="12814" y="3862"/>
                </a:cubicBezTo>
                <a:cubicBezTo>
                  <a:pt x="12560" y="3819"/>
                  <a:pt x="12289" y="3800"/>
                  <a:pt x="12015" y="3806"/>
                </a:cubicBezTo>
                <a:lnTo>
                  <a:pt x="3850" y="3806"/>
                </a:lnTo>
                <a:cubicBezTo>
                  <a:pt x="2734" y="3823"/>
                  <a:pt x="1684" y="4067"/>
                  <a:pt x="957" y="4478"/>
                </a:cubicBezTo>
                <a:cubicBezTo>
                  <a:pt x="329" y="4833"/>
                  <a:pt x="-33" y="5293"/>
                  <a:pt x="5" y="5790"/>
                </a:cubicBezTo>
                <a:lnTo>
                  <a:pt x="5" y="10934"/>
                </a:lnTo>
                <a:cubicBezTo>
                  <a:pt x="-14" y="11030"/>
                  <a:pt x="15" y="11124"/>
                  <a:pt x="83" y="11208"/>
                </a:cubicBezTo>
                <a:cubicBezTo>
                  <a:pt x="266" y="11435"/>
                  <a:pt x="732" y="11598"/>
                  <a:pt x="1279" y="11591"/>
                </a:cubicBezTo>
                <a:cubicBezTo>
                  <a:pt x="1999" y="11582"/>
                  <a:pt x="2549" y="11284"/>
                  <a:pt x="2549" y="10932"/>
                </a:cubicBezTo>
                <a:cubicBezTo>
                  <a:pt x="2549" y="10932"/>
                  <a:pt x="2549" y="10931"/>
                  <a:pt x="2549" y="10931"/>
                </a:cubicBezTo>
                <a:lnTo>
                  <a:pt x="2567" y="6519"/>
                </a:lnTo>
                <a:cubicBezTo>
                  <a:pt x="2540" y="6410"/>
                  <a:pt x="2705" y="6309"/>
                  <a:pt x="2932" y="6296"/>
                </a:cubicBezTo>
                <a:cubicBezTo>
                  <a:pt x="3132" y="6285"/>
                  <a:pt x="3296" y="6347"/>
                  <a:pt x="3359" y="6434"/>
                </a:cubicBezTo>
                <a:lnTo>
                  <a:pt x="3346" y="20668"/>
                </a:lnTo>
                <a:cubicBezTo>
                  <a:pt x="3346" y="21181"/>
                  <a:pt x="4217" y="21600"/>
                  <a:pt x="5287" y="21600"/>
                </a:cubicBezTo>
                <a:cubicBezTo>
                  <a:pt x="6356" y="21600"/>
                  <a:pt x="7222" y="21181"/>
                  <a:pt x="7222" y="20668"/>
                </a:cubicBezTo>
                <a:lnTo>
                  <a:pt x="7222" y="12562"/>
                </a:lnTo>
                <a:cubicBezTo>
                  <a:pt x="7235" y="12472"/>
                  <a:pt x="7316" y="12390"/>
                  <a:pt x="7442" y="12330"/>
                </a:cubicBezTo>
                <a:cubicBezTo>
                  <a:pt x="7567" y="12269"/>
                  <a:pt x="7737" y="12231"/>
                  <a:pt x="7926" y="12227"/>
                </a:cubicBezTo>
                <a:cubicBezTo>
                  <a:pt x="8115" y="12231"/>
                  <a:pt x="8288" y="12269"/>
                  <a:pt x="8417" y="12330"/>
                </a:cubicBezTo>
                <a:cubicBezTo>
                  <a:pt x="8546" y="12390"/>
                  <a:pt x="8630" y="12472"/>
                  <a:pt x="8643" y="12562"/>
                </a:cubicBezTo>
                <a:lnTo>
                  <a:pt x="8643" y="20668"/>
                </a:lnTo>
                <a:cubicBezTo>
                  <a:pt x="8643" y="21181"/>
                  <a:pt x="9505" y="21600"/>
                  <a:pt x="10575" y="21600"/>
                </a:cubicBezTo>
                <a:cubicBezTo>
                  <a:pt x="11644" y="21600"/>
                  <a:pt x="12515" y="21181"/>
                  <a:pt x="12515" y="20668"/>
                </a:cubicBezTo>
                <a:lnTo>
                  <a:pt x="12534" y="6494"/>
                </a:lnTo>
                <a:cubicBezTo>
                  <a:pt x="12750" y="6643"/>
                  <a:pt x="12992" y="6783"/>
                  <a:pt x="13259" y="6911"/>
                </a:cubicBezTo>
                <a:cubicBezTo>
                  <a:pt x="13736" y="7140"/>
                  <a:pt x="14308" y="7338"/>
                  <a:pt x="14994" y="7370"/>
                </a:cubicBezTo>
                <a:cubicBezTo>
                  <a:pt x="15442" y="7391"/>
                  <a:pt x="15889" y="7334"/>
                  <a:pt x="16264" y="7216"/>
                </a:cubicBezTo>
                <a:cubicBezTo>
                  <a:pt x="16660" y="7091"/>
                  <a:pt x="16954" y="6906"/>
                  <a:pt x="17236" y="6722"/>
                </a:cubicBezTo>
                <a:cubicBezTo>
                  <a:pt x="17717" y="6406"/>
                  <a:pt x="18180" y="6084"/>
                  <a:pt x="18656" y="5767"/>
                </a:cubicBezTo>
                <a:cubicBezTo>
                  <a:pt x="19421" y="5257"/>
                  <a:pt x="20221" y="4759"/>
                  <a:pt x="21053" y="4275"/>
                </a:cubicBezTo>
                <a:cubicBezTo>
                  <a:pt x="21567" y="3979"/>
                  <a:pt x="21520" y="3543"/>
                  <a:pt x="20955" y="3266"/>
                </a:cubicBezTo>
                <a:cubicBezTo>
                  <a:pt x="20658" y="3121"/>
                  <a:pt x="20266" y="3044"/>
                  <a:pt x="19873" y="3057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9C9F307-2917-DD8D-5E03-B2B422207663}"/>
              </a:ext>
            </a:extLst>
          </p:cNvPr>
          <p:cNvCxnSpPr>
            <a:cxnSpLocks/>
          </p:cNvCxnSpPr>
          <p:nvPr/>
        </p:nvCxnSpPr>
        <p:spPr>
          <a:xfrm flipV="1">
            <a:off x="2151230" y="1729916"/>
            <a:ext cx="359992" cy="1166327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TextBox 2">
            <a:extLst>
              <a:ext uri="{FF2B5EF4-FFF2-40B4-BE49-F238E27FC236}">
                <a16:creationId xmlns:a16="http://schemas.microsoft.com/office/drawing/2014/main" id="{7A68113B-683F-68A9-B54A-677850FC1C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4201719"/>
              </p:ext>
            </p:extLst>
          </p:nvPr>
        </p:nvGraphicFramePr>
        <p:xfrm>
          <a:off x="2607017" y="1022350"/>
          <a:ext cx="9679576" cy="402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595128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261DF62A-FA26-1DD1-99BE-6F1C3CB3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367" y="-47854"/>
            <a:ext cx="12380960" cy="896312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What needs to be done at national level…</a:t>
            </a:r>
          </a:p>
        </p:txBody>
      </p:sp>
      <p:sp>
        <p:nvSpPr>
          <p:cNvPr id="2" name="Shape">
            <a:extLst>
              <a:ext uri="{FF2B5EF4-FFF2-40B4-BE49-F238E27FC236}">
                <a16:creationId xmlns:a16="http://schemas.microsoft.com/office/drawing/2014/main" id="{5B8012AF-9054-4E60-0FF2-B63196CB060A}"/>
              </a:ext>
            </a:extLst>
          </p:cNvPr>
          <p:cNvSpPr/>
          <p:nvPr/>
        </p:nvSpPr>
        <p:spPr>
          <a:xfrm>
            <a:off x="123302" y="2186296"/>
            <a:ext cx="1933335" cy="4027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600" extrusionOk="0">
                <a:moveTo>
                  <a:pt x="7926" y="0"/>
                </a:moveTo>
                <a:cubicBezTo>
                  <a:pt x="6035" y="0"/>
                  <a:pt x="4508" y="737"/>
                  <a:pt x="4508" y="1645"/>
                </a:cubicBezTo>
                <a:cubicBezTo>
                  <a:pt x="4508" y="2552"/>
                  <a:pt x="6035" y="3288"/>
                  <a:pt x="7926" y="3288"/>
                </a:cubicBezTo>
                <a:cubicBezTo>
                  <a:pt x="9817" y="3288"/>
                  <a:pt x="11353" y="2552"/>
                  <a:pt x="11353" y="1645"/>
                </a:cubicBezTo>
                <a:cubicBezTo>
                  <a:pt x="11353" y="737"/>
                  <a:pt x="9817" y="0"/>
                  <a:pt x="7926" y="0"/>
                </a:cubicBezTo>
                <a:close/>
                <a:moveTo>
                  <a:pt x="19873" y="3057"/>
                </a:moveTo>
                <a:cubicBezTo>
                  <a:pt x="19482" y="3069"/>
                  <a:pt x="19117" y="3168"/>
                  <a:pt x="18896" y="3333"/>
                </a:cubicBezTo>
                <a:cubicBezTo>
                  <a:pt x="18353" y="3705"/>
                  <a:pt x="17813" y="4073"/>
                  <a:pt x="17259" y="4441"/>
                </a:cubicBezTo>
                <a:cubicBezTo>
                  <a:pt x="16770" y="4766"/>
                  <a:pt x="16246" y="5085"/>
                  <a:pt x="15722" y="5384"/>
                </a:cubicBezTo>
                <a:cubicBezTo>
                  <a:pt x="15586" y="5461"/>
                  <a:pt x="15436" y="5538"/>
                  <a:pt x="15226" y="5546"/>
                </a:cubicBezTo>
                <a:cubicBezTo>
                  <a:pt x="14852" y="5559"/>
                  <a:pt x="14637" y="5368"/>
                  <a:pt x="14534" y="5177"/>
                </a:cubicBezTo>
                <a:cubicBezTo>
                  <a:pt x="14432" y="4990"/>
                  <a:pt x="14354" y="4799"/>
                  <a:pt x="14225" y="4617"/>
                </a:cubicBezTo>
                <a:cubicBezTo>
                  <a:pt x="14075" y="4405"/>
                  <a:pt x="13851" y="4206"/>
                  <a:pt x="13498" y="4055"/>
                </a:cubicBezTo>
                <a:cubicBezTo>
                  <a:pt x="13296" y="3969"/>
                  <a:pt x="13062" y="3905"/>
                  <a:pt x="12814" y="3862"/>
                </a:cubicBezTo>
                <a:cubicBezTo>
                  <a:pt x="12560" y="3819"/>
                  <a:pt x="12289" y="3800"/>
                  <a:pt x="12015" y="3806"/>
                </a:cubicBezTo>
                <a:lnTo>
                  <a:pt x="3850" y="3806"/>
                </a:lnTo>
                <a:cubicBezTo>
                  <a:pt x="2734" y="3823"/>
                  <a:pt x="1684" y="4067"/>
                  <a:pt x="957" y="4478"/>
                </a:cubicBezTo>
                <a:cubicBezTo>
                  <a:pt x="329" y="4833"/>
                  <a:pt x="-33" y="5293"/>
                  <a:pt x="5" y="5790"/>
                </a:cubicBezTo>
                <a:lnTo>
                  <a:pt x="5" y="10934"/>
                </a:lnTo>
                <a:cubicBezTo>
                  <a:pt x="-14" y="11030"/>
                  <a:pt x="15" y="11124"/>
                  <a:pt x="83" y="11208"/>
                </a:cubicBezTo>
                <a:cubicBezTo>
                  <a:pt x="266" y="11435"/>
                  <a:pt x="732" y="11598"/>
                  <a:pt x="1279" y="11591"/>
                </a:cubicBezTo>
                <a:cubicBezTo>
                  <a:pt x="1999" y="11582"/>
                  <a:pt x="2549" y="11284"/>
                  <a:pt x="2549" y="10932"/>
                </a:cubicBezTo>
                <a:cubicBezTo>
                  <a:pt x="2549" y="10932"/>
                  <a:pt x="2549" y="10931"/>
                  <a:pt x="2549" y="10931"/>
                </a:cubicBezTo>
                <a:lnTo>
                  <a:pt x="2567" y="6519"/>
                </a:lnTo>
                <a:cubicBezTo>
                  <a:pt x="2540" y="6410"/>
                  <a:pt x="2705" y="6309"/>
                  <a:pt x="2932" y="6296"/>
                </a:cubicBezTo>
                <a:cubicBezTo>
                  <a:pt x="3132" y="6285"/>
                  <a:pt x="3296" y="6347"/>
                  <a:pt x="3359" y="6434"/>
                </a:cubicBezTo>
                <a:lnTo>
                  <a:pt x="3346" y="20668"/>
                </a:lnTo>
                <a:cubicBezTo>
                  <a:pt x="3346" y="21181"/>
                  <a:pt x="4217" y="21600"/>
                  <a:pt x="5287" y="21600"/>
                </a:cubicBezTo>
                <a:cubicBezTo>
                  <a:pt x="6356" y="21600"/>
                  <a:pt x="7222" y="21181"/>
                  <a:pt x="7222" y="20668"/>
                </a:cubicBezTo>
                <a:lnTo>
                  <a:pt x="7222" y="12562"/>
                </a:lnTo>
                <a:cubicBezTo>
                  <a:pt x="7235" y="12472"/>
                  <a:pt x="7316" y="12390"/>
                  <a:pt x="7442" y="12330"/>
                </a:cubicBezTo>
                <a:cubicBezTo>
                  <a:pt x="7567" y="12269"/>
                  <a:pt x="7737" y="12231"/>
                  <a:pt x="7926" y="12227"/>
                </a:cubicBezTo>
                <a:cubicBezTo>
                  <a:pt x="8115" y="12231"/>
                  <a:pt x="8288" y="12269"/>
                  <a:pt x="8417" y="12330"/>
                </a:cubicBezTo>
                <a:cubicBezTo>
                  <a:pt x="8546" y="12390"/>
                  <a:pt x="8630" y="12472"/>
                  <a:pt x="8643" y="12562"/>
                </a:cubicBezTo>
                <a:lnTo>
                  <a:pt x="8643" y="20668"/>
                </a:lnTo>
                <a:cubicBezTo>
                  <a:pt x="8643" y="21181"/>
                  <a:pt x="9505" y="21600"/>
                  <a:pt x="10575" y="21600"/>
                </a:cubicBezTo>
                <a:cubicBezTo>
                  <a:pt x="11644" y="21600"/>
                  <a:pt x="12515" y="21181"/>
                  <a:pt x="12515" y="20668"/>
                </a:cubicBezTo>
                <a:lnTo>
                  <a:pt x="12534" y="6494"/>
                </a:lnTo>
                <a:cubicBezTo>
                  <a:pt x="12750" y="6643"/>
                  <a:pt x="12992" y="6783"/>
                  <a:pt x="13259" y="6911"/>
                </a:cubicBezTo>
                <a:cubicBezTo>
                  <a:pt x="13736" y="7140"/>
                  <a:pt x="14308" y="7338"/>
                  <a:pt x="14994" y="7370"/>
                </a:cubicBezTo>
                <a:cubicBezTo>
                  <a:pt x="15442" y="7391"/>
                  <a:pt x="15889" y="7334"/>
                  <a:pt x="16264" y="7216"/>
                </a:cubicBezTo>
                <a:cubicBezTo>
                  <a:pt x="16660" y="7091"/>
                  <a:pt x="16954" y="6906"/>
                  <a:pt x="17236" y="6722"/>
                </a:cubicBezTo>
                <a:cubicBezTo>
                  <a:pt x="17717" y="6406"/>
                  <a:pt x="18180" y="6084"/>
                  <a:pt x="18656" y="5767"/>
                </a:cubicBezTo>
                <a:cubicBezTo>
                  <a:pt x="19421" y="5257"/>
                  <a:pt x="20221" y="4759"/>
                  <a:pt x="21053" y="4275"/>
                </a:cubicBezTo>
                <a:cubicBezTo>
                  <a:pt x="21567" y="3979"/>
                  <a:pt x="21520" y="3543"/>
                  <a:pt x="20955" y="3266"/>
                </a:cubicBezTo>
                <a:cubicBezTo>
                  <a:pt x="20658" y="3121"/>
                  <a:pt x="20266" y="3044"/>
                  <a:pt x="19873" y="3057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2B0D4C3-B9F2-5C4F-1679-D44154B71A11}"/>
              </a:ext>
            </a:extLst>
          </p:cNvPr>
          <p:cNvCxnSpPr>
            <a:cxnSpLocks/>
          </p:cNvCxnSpPr>
          <p:nvPr/>
        </p:nvCxnSpPr>
        <p:spPr>
          <a:xfrm flipV="1">
            <a:off x="2056637" y="1530220"/>
            <a:ext cx="359992" cy="1166327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4" name="TextBox 2">
            <a:extLst>
              <a:ext uri="{FF2B5EF4-FFF2-40B4-BE49-F238E27FC236}">
                <a16:creationId xmlns:a16="http://schemas.microsoft.com/office/drawing/2014/main" id="{3A11FE07-35F6-3918-022A-7BE3CC0CAF88}"/>
              </a:ext>
            </a:extLst>
          </p:cNvPr>
          <p:cNvGraphicFramePr/>
          <p:nvPr/>
        </p:nvGraphicFramePr>
        <p:xfrm>
          <a:off x="2512424" y="822654"/>
          <a:ext cx="9679576" cy="402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17967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353" y="4462006"/>
            <a:ext cx="4574147" cy="5280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552" y="1339850"/>
            <a:ext cx="7029748" cy="267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64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EFA04E6-3BD8-EB6C-06D1-AFBB36AD8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113" y="133655"/>
            <a:ext cx="11451773" cy="58574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Introduction &amp; Objective</a:t>
            </a: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1C437930-C6A8-1426-DC08-A565CD981623}"/>
              </a:ext>
            </a:extLst>
          </p:cNvPr>
          <p:cNvSpPr/>
          <p:nvPr/>
        </p:nvSpPr>
        <p:spPr>
          <a:xfrm>
            <a:off x="330774" y="2396690"/>
            <a:ext cx="1584999" cy="3817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600" extrusionOk="0">
                <a:moveTo>
                  <a:pt x="7926" y="0"/>
                </a:moveTo>
                <a:cubicBezTo>
                  <a:pt x="6035" y="0"/>
                  <a:pt x="4508" y="737"/>
                  <a:pt x="4508" y="1645"/>
                </a:cubicBezTo>
                <a:cubicBezTo>
                  <a:pt x="4508" y="2552"/>
                  <a:pt x="6035" y="3288"/>
                  <a:pt x="7926" y="3288"/>
                </a:cubicBezTo>
                <a:cubicBezTo>
                  <a:pt x="9817" y="3288"/>
                  <a:pt x="11353" y="2552"/>
                  <a:pt x="11353" y="1645"/>
                </a:cubicBezTo>
                <a:cubicBezTo>
                  <a:pt x="11353" y="737"/>
                  <a:pt x="9817" y="0"/>
                  <a:pt x="7926" y="0"/>
                </a:cubicBezTo>
                <a:close/>
                <a:moveTo>
                  <a:pt x="19873" y="3057"/>
                </a:moveTo>
                <a:cubicBezTo>
                  <a:pt x="19482" y="3069"/>
                  <a:pt x="19117" y="3168"/>
                  <a:pt x="18896" y="3333"/>
                </a:cubicBezTo>
                <a:cubicBezTo>
                  <a:pt x="18353" y="3705"/>
                  <a:pt x="17813" y="4073"/>
                  <a:pt x="17259" y="4441"/>
                </a:cubicBezTo>
                <a:cubicBezTo>
                  <a:pt x="16770" y="4766"/>
                  <a:pt x="16246" y="5085"/>
                  <a:pt x="15722" y="5384"/>
                </a:cubicBezTo>
                <a:cubicBezTo>
                  <a:pt x="15586" y="5461"/>
                  <a:pt x="15436" y="5538"/>
                  <a:pt x="15226" y="5546"/>
                </a:cubicBezTo>
                <a:cubicBezTo>
                  <a:pt x="14852" y="5559"/>
                  <a:pt x="14637" y="5368"/>
                  <a:pt x="14534" y="5177"/>
                </a:cubicBezTo>
                <a:cubicBezTo>
                  <a:pt x="14432" y="4990"/>
                  <a:pt x="14354" y="4799"/>
                  <a:pt x="14225" y="4617"/>
                </a:cubicBezTo>
                <a:cubicBezTo>
                  <a:pt x="14075" y="4405"/>
                  <a:pt x="13851" y="4206"/>
                  <a:pt x="13498" y="4055"/>
                </a:cubicBezTo>
                <a:cubicBezTo>
                  <a:pt x="13296" y="3969"/>
                  <a:pt x="13062" y="3905"/>
                  <a:pt x="12814" y="3862"/>
                </a:cubicBezTo>
                <a:cubicBezTo>
                  <a:pt x="12560" y="3819"/>
                  <a:pt x="12289" y="3800"/>
                  <a:pt x="12015" y="3806"/>
                </a:cubicBezTo>
                <a:lnTo>
                  <a:pt x="3850" y="3806"/>
                </a:lnTo>
                <a:cubicBezTo>
                  <a:pt x="2734" y="3823"/>
                  <a:pt x="1684" y="4067"/>
                  <a:pt x="957" y="4478"/>
                </a:cubicBezTo>
                <a:cubicBezTo>
                  <a:pt x="329" y="4833"/>
                  <a:pt x="-33" y="5293"/>
                  <a:pt x="5" y="5790"/>
                </a:cubicBezTo>
                <a:lnTo>
                  <a:pt x="5" y="10934"/>
                </a:lnTo>
                <a:cubicBezTo>
                  <a:pt x="-14" y="11030"/>
                  <a:pt x="15" y="11124"/>
                  <a:pt x="83" y="11208"/>
                </a:cubicBezTo>
                <a:cubicBezTo>
                  <a:pt x="266" y="11435"/>
                  <a:pt x="732" y="11598"/>
                  <a:pt x="1279" y="11591"/>
                </a:cubicBezTo>
                <a:cubicBezTo>
                  <a:pt x="1999" y="11582"/>
                  <a:pt x="2549" y="11284"/>
                  <a:pt x="2549" y="10932"/>
                </a:cubicBezTo>
                <a:cubicBezTo>
                  <a:pt x="2549" y="10932"/>
                  <a:pt x="2549" y="10931"/>
                  <a:pt x="2549" y="10931"/>
                </a:cubicBezTo>
                <a:lnTo>
                  <a:pt x="2567" y="6519"/>
                </a:lnTo>
                <a:cubicBezTo>
                  <a:pt x="2540" y="6410"/>
                  <a:pt x="2705" y="6309"/>
                  <a:pt x="2932" y="6296"/>
                </a:cubicBezTo>
                <a:cubicBezTo>
                  <a:pt x="3132" y="6285"/>
                  <a:pt x="3296" y="6347"/>
                  <a:pt x="3359" y="6434"/>
                </a:cubicBezTo>
                <a:lnTo>
                  <a:pt x="3346" y="20668"/>
                </a:lnTo>
                <a:cubicBezTo>
                  <a:pt x="3346" y="21181"/>
                  <a:pt x="4217" y="21600"/>
                  <a:pt x="5287" y="21600"/>
                </a:cubicBezTo>
                <a:cubicBezTo>
                  <a:pt x="6356" y="21600"/>
                  <a:pt x="7222" y="21181"/>
                  <a:pt x="7222" y="20668"/>
                </a:cubicBezTo>
                <a:lnTo>
                  <a:pt x="7222" y="12562"/>
                </a:lnTo>
                <a:cubicBezTo>
                  <a:pt x="7235" y="12472"/>
                  <a:pt x="7316" y="12390"/>
                  <a:pt x="7442" y="12330"/>
                </a:cubicBezTo>
                <a:cubicBezTo>
                  <a:pt x="7567" y="12269"/>
                  <a:pt x="7737" y="12231"/>
                  <a:pt x="7926" y="12227"/>
                </a:cubicBezTo>
                <a:cubicBezTo>
                  <a:pt x="8115" y="12231"/>
                  <a:pt x="8288" y="12269"/>
                  <a:pt x="8417" y="12330"/>
                </a:cubicBezTo>
                <a:cubicBezTo>
                  <a:pt x="8546" y="12390"/>
                  <a:pt x="8630" y="12472"/>
                  <a:pt x="8643" y="12562"/>
                </a:cubicBezTo>
                <a:lnTo>
                  <a:pt x="8643" y="20668"/>
                </a:lnTo>
                <a:cubicBezTo>
                  <a:pt x="8643" y="21181"/>
                  <a:pt x="9505" y="21600"/>
                  <a:pt x="10575" y="21600"/>
                </a:cubicBezTo>
                <a:cubicBezTo>
                  <a:pt x="11644" y="21600"/>
                  <a:pt x="12515" y="21181"/>
                  <a:pt x="12515" y="20668"/>
                </a:cubicBezTo>
                <a:lnTo>
                  <a:pt x="12534" y="6494"/>
                </a:lnTo>
                <a:cubicBezTo>
                  <a:pt x="12750" y="6643"/>
                  <a:pt x="12992" y="6783"/>
                  <a:pt x="13259" y="6911"/>
                </a:cubicBezTo>
                <a:cubicBezTo>
                  <a:pt x="13736" y="7140"/>
                  <a:pt x="14308" y="7338"/>
                  <a:pt x="14994" y="7370"/>
                </a:cubicBezTo>
                <a:cubicBezTo>
                  <a:pt x="15442" y="7391"/>
                  <a:pt x="15889" y="7334"/>
                  <a:pt x="16264" y="7216"/>
                </a:cubicBezTo>
                <a:cubicBezTo>
                  <a:pt x="16660" y="7091"/>
                  <a:pt x="16954" y="6906"/>
                  <a:pt x="17236" y="6722"/>
                </a:cubicBezTo>
                <a:cubicBezTo>
                  <a:pt x="17717" y="6406"/>
                  <a:pt x="18180" y="6084"/>
                  <a:pt x="18656" y="5767"/>
                </a:cubicBezTo>
                <a:cubicBezTo>
                  <a:pt x="19421" y="5257"/>
                  <a:pt x="20221" y="4759"/>
                  <a:pt x="21053" y="4275"/>
                </a:cubicBezTo>
                <a:cubicBezTo>
                  <a:pt x="21567" y="3979"/>
                  <a:pt x="21520" y="3543"/>
                  <a:pt x="20955" y="3266"/>
                </a:cubicBezTo>
                <a:cubicBezTo>
                  <a:pt x="20658" y="3121"/>
                  <a:pt x="20266" y="3044"/>
                  <a:pt x="19873" y="3057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7676AE9-4FAF-BBF9-142C-1048244E78F7}"/>
              </a:ext>
            </a:extLst>
          </p:cNvPr>
          <p:cNvCxnSpPr>
            <a:cxnSpLocks/>
          </p:cNvCxnSpPr>
          <p:nvPr/>
        </p:nvCxnSpPr>
        <p:spPr>
          <a:xfrm flipV="1">
            <a:off x="1835256" y="1813526"/>
            <a:ext cx="359992" cy="1166327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TextBox 9">
            <a:extLst>
              <a:ext uri="{FF2B5EF4-FFF2-40B4-BE49-F238E27FC236}">
                <a16:creationId xmlns:a16="http://schemas.microsoft.com/office/drawing/2014/main" id="{D6F8A718-987B-E78F-22F1-17746730F5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9134428"/>
              </p:ext>
            </p:extLst>
          </p:nvPr>
        </p:nvGraphicFramePr>
        <p:xfrm>
          <a:off x="1902824" y="960119"/>
          <a:ext cx="9679576" cy="4937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00077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2A0742-591B-C731-146F-843957537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" y="762001"/>
            <a:ext cx="5334197" cy="1708242"/>
          </a:xfrm>
        </p:spPr>
        <p:txBody>
          <a:bodyPr anchor="ctr">
            <a:normAutofit/>
          </a:bodyPr>
          <a:lstStyle/>
          <a:p>
            <a:r>
              <a:rPr lang="en-US" sz="3700" dirty="0"/>
              <a:t>The Interface Between the SADC FTA, TFTA and </a:t>
            </a:r>
            <a:r>
              <a:rPr lang="en-US" sz="3700" dirty="0" err="1"/>
              <a:t>AfCFTA</a:t>
            </a:r>
            <a:endParaRPr lang="en-US" sz="3700" dirty="0"/>
          </a:p>
        </p:txBody>
      </p:sp>
      <p:graphicFrame>
        <p:nvGraphicFramePr>
          <p:cNvPr id="11" name="Content Placeholder 2">
            <a:extLst>
              <a:ext uri="{FF2B5EF4-FFF2-40B4-BE49-F238E27FC236}">
                <a16:creationId xmlns:a16="http://schemas.microsoft.com/office/drawing/2014/main" id="{53EB2F1C-2907-5A97-2455-F4D4444267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5764095"/>
              </p:ext>
            </p:extLst>
          </p:nvPr>
        </p:nvGraphicFramePr>
        <p:xfrm>
          <a:off x="761800" y="2470244"/>
          <a:ext cx="5334197" cy="3769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 descr="hand holding ball">
            <a:extLst>
              <a:ext uri="{FF2B5EF4-FFF2-40B4-BE49-F238E27FC236}">
                <a16:creationId xmlns:a16="http://schemas.microsoft.com/office/drawing/2014/main" id="{CE758BE6-4308-6ABB-13B2-822957B89E9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6055" r="22303"/>
          <a:stretch>
            <a:fillRect/>
          </a:stretch>
        </p:blipFill>
        <p:spPr>
          <a:xfrm>
            <a:off x="6857797" y="-10886"/>
            <a:ext cx="5334204" cy="6868886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272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9F1569EC-2223-3703-B959-7290B8E92455}"/>
              </a:ext>
            </a:extLst>
          </p:cNvPr>
          <p:cNvSpPr txBox="1"/>
          <p:nvPr/>
        </p:nvSpPr>
        <p:spPr>
          <a:xfrm>
            <a:off x="4792792" y="2035626"/>
            <a:ext cx="1987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SADC FTA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4B880D-792B-77E6-65AE-4BC496B9922A}"/>
              </a:ext>
            </a:extLst>
          </p:cNvPr>
          <p:cNvSpPr txBox="1"/>
          <p:nvPr/>
        </p:nvSpPr>
        <p:spPr>
          <a:xfrm>
            <a:off x="3330342" y="4196298"/>
            <a:ext cx="1850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AfCFTA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3B3501-473E-436B-3C42-D3F531535091}"/>
              </a:ext>
            </a:extLst>
          </p:cNvPr>
          <p:cNvSpPr txBox="1"/>
          <p:nvPr/>
        </p:nvSpPr>
        <p:spPr>
          <a:xfrm>
            <a:off x="6197649" y="4515402"/>
            <a:ext cx="1694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TFTA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DE96DEA-EBF0-CDFF-156E-5F8DE4DD4524}"/>
              </a:ext>
            </a:extLst>
          </p:cNvPr>
          <p:cNvSpPr/>
          <p:nvPr/>
        </p:nvSpPr>
        <p:spPr>
          <a:xfrm>
            <a:off x="8774820" y="1959232"/>
            <a:ext cx="232346" cy="232346"/>
          </a:xfrm>
          <a:prstGeom prst="ellipse">
            <a:avLst/>
          </a:prstGeom>
          <a:solidFill>
            <a:srgbClr val="2BB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diagram of a person's name&#10;&#10;AI-generated content may be incorrect.">
            <a:extLst>
              <a:ext uri="{FF2B5EF4-FFF2-40B4-BE49-F238E27FC236}">
                <a16:creationId xmlns:a16="http://schemas.microsoft.com/office/drawing/2014/main" id="{C4203664-8D16-5C33-D52E-0F272CC833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-337458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30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E3793D-D60F-8CF9-0F3F-83850D3C4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US" sz="3100" dirty="0">
                <a:solidFill>
                  <a:srgbClr val="FFFFFF"/>
                </a:solidFill>
              </a:rPr>
              <a:t>History of Africa’s economic integration – From the Abuja Treaty to </a:t>
            </a:r>
            <a:r>
              <a:rPr lang="en-US" sz="3100" dirty="0" err="1">
                <a:solidFill>
                  <a:srgbClr val="FFFFFF"/>
                </a:solidFill>
              </a:rPr>
              <a:t>AfCFTA</a:t>
            </a:r>
            <a:endParaRPr lang="en-US" sz="31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99D66E9-661E-DB70-6019-17A505890D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108290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12257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2E17E911-875F-4DE5-8699-99D9F1805A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0DB426-4F1C-6F0E-1E75-5E8881832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2200" b="1">
                <a:solidFill>
                  <a:srgbClr val="FFFFFF"/>
                </a:solidFill>
              </a:rPr>
              <a:t>SADC FTA: </a:t>
            </a:r>
            <a:br>
              <a:rPr lang="en-US" sz="2200">
                <a:solidFill>
                  <a:srgbClr val="FFFFFF"/>
                </a:solidFill>
              </a:rPr>
            </a:br>
            <a:r>
              <a:rPr lang="en-US" sz="2200">
                <a:solidFill>
                  <a:srgbClr val="FFFFFF"/>
                </a:solidFill>
              </a:rPr>
              <a:t>Coverage: Angola, Botswana, Comoros, DR Congo, Eswatini, Lesotho, Madagascar, Malawi, Mauritius, Mozambique, Namibia, Seychelles,  South Africa, Tanzania, Zambia and Zimbabwe</a:t>
            </a:r>
            <a:endParaRPr lang="en-US" sz="22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DCF15A8-BEB3-FFF1-D97F-831098A9A6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7493983"/>
              </p:ext>
            </p:extLst>
          </p:nvPr>
        </p:nvGraphicFramePr>
        <p:xfrm>
          <a:off x="4675862" y="286173"/>
          <a:ext cx="6878090" cy="5546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14090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5B76C3B-08E9-A1AD-A547-DD5D07235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113" y="133655"/>
            <a:ext cx="11451773" cy="54507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The SADC at glance </a:t>
            </a:r>
          </a:p>
        </p:txBody>
      </p:sp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7F643D08-7189-2AB8-8F3D-DF154378E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95292" y="1064046"/>
            <a:ext cx="5278438" cy="495176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368CC03-5C4A-7863-9041-705713810929}"/>
              </a:ext>
            </a:extLst>
          </p:cNvPr>
          <p:cNvSpPr txBox="1"/>
          <p:nvPr/>
        </p:nvSpPr>
        <p:spPr>
          <a:xfrm>
            <a:off x="5539274" y="898525"/>
            <a:ext cx="6543868" cy="54538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Protocol on Trade: </a:t>
            </a:r>
            <a:r>
              <a:rPr lang="en-US" dirty="0"/>
              <a:t>Establishes FTA in SADC region.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Protocol on Trade in Services:</a:t>
            </a:r>
            <a:r>
              <a:rPr lang="en-US" dirty="0"/>
              <a:t> liberalization of services.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Protocol on Finance: </a:t>
            </a:r>
            <a:r>
              <a:rPr lang="en-US" dirty="0"/>
              <a:t>financial cooperation and integration.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Protocol on Agriculture:</a:t>
            </a:r>
            <a:r>
              <a:rPr lang="en-US" dirty="0"/>
              <a:t>  Agricultural development and trade.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Protocol on Mining:</a:t>
            </a:r>
            <a:r>
              <a:rPr lang="en-US" dirty="0"/>
              <a:t> Promotes cooperation in the mining sector.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Protocol on Energy:</a:t>
            </a:r>
            <a:r>
              <a:rPr lang="en-US" dirty="0"/>
              <a:t> regional energy infrastructure.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Protocol on Transport:</a:t>
            </a:r>
            <a:r>
              <a:rPr lang="en-US" dirty="0"/>
              <a:t> transport development and coordination.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Protocol on Industrial Development:</a:t>
            </a:r>
            <a:r>
              <a:rPr lang="en-US" dirty="0"/>
              <a:t>  diversified, innovative, and globally competitive regional and national industrial base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en-US" b="1" dirty="0"/>
              <a:t>Protocol on Education and Training:</a:t>
            </a:r>
            <a:r>
              <a:rPr lang="en-US" dirty="0"/>
              <a:t> Skills development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Protocol on Gender and Development:</a:t>
            </a:r>
            <a:r>
              <a:rPr lang="en-US" dirty="0"/>
              <a:t> gender equality and women's empowerment.</a:t>
            </a:r>
          </a:p>
        </p:txBody>
      </p:sp>
    </p:spTree>
    <p:extLst>
      <p:ext uri="{BB962C8B-B14F-4D97-AF65-F5344CB8AC3E}">
        <p14:creationId xmlns:p14="http://schemas.microsoft.com/office/powerpoint/2010/main" val="59745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DE14FB-436C-5C7E-C355-0F0F62245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417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SZ" sz="3600" dirty="0">
                <a:solidFill>
                  <a:schemeClr val="bg1"/>
                </a:solidFill>
              </a:rPr>
              <a:t>Key Pillars of the AfCFTA- SADC Coordination Plan</a:t>
            </a:r>
            <a:r>
              <a:rPr lang="en-US" sz="3600" dirty="0">
                <a:solidFill>
                  <a:schemeClr val="bg1"/>
                </a:solidFill>
              </a:rPr>
              <a:t>- 8</a:t>
            </a:r>
            <a:endParaRPr lang="en-SZ" sz="3600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4FD4E68-0EDE-CAEA-B7CD-C330F7097A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0354485"/>
              </p:ext>
            </p:extLst>
          </p:nvPr>
        </p:nvGraphicFramePr>
        <p:xfrm>
          <a:off x="838199" y="1219200"/>
          <a:ext cx="10775731" cy="4957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0587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01116B751C28458781F47A07D2660A" ma:contentTypeVersion="16" ma:contentTypeDescription="Create a new document." ma:contentTypeScope="" ma:versionID="7fd9e1043f1b19b697059d9557d5ea36">
  <xsd:schema xmlns:xsd="http://www.w3.org/2001/XMLSchema" xmlns:xs="http://www.w3.org/2001/XMLSchema" xmlns:p="http://schemas.microsoft.com/office/2006/metadata/properties" xmlns:ns2="acef48f8-0ed7-4645-9380-8b5a3208137f" xmlns:ns3="c6db9665-63c1-4802-8466-7f8a3092a489" targetNamespace="http://schemas.microsoft.com/office/2006/metadata/properties" ma:root="true" ma:fieldsID="6d7376fa0b4097e136c91367df277282" ns2:_="" ns3:_="">
    <xsd:import namespace="acef48f8-0ed7-4645-9380-8b5a3208137f"/>
    <xsd:import namespace="c6db9665-63c1-4802-8466-7f8a3092a4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ef48f8-0ed7-4645-9380-8b5a320813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d8e7acc-5cbc-4880-a294-95238b6b06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db9665-63c1-4802-8466-7f8a3092a48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8d058fe-8d2f-4cbb-8b34-ba28bd22f60a}" ma:internalName="TaxCatchAll" ma:showField="CatchAllData" ma:web="c6db9665-63c1-4802-8466-7f8a3092a4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6db9665-63c1-4802-8466-7f8a3092a489" xsi:nil="true"/>
    <lcf76f155ced4ddcb4097134ff3c332f xmlns="acef48f8-0ed7-4645-9380-8b5a3208137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847B2E4-3523-408A-9645-2FB759BCDAF7}"/>
</file>

<file path=customXml/itemProps2.xml><?xml version="1.0" encoding="utf-8"?>
<ds:datastoreItem xmlns:ds="http://schemas.openxmlformats.org/officeDocument/2006/customXml" ds:itemID="{E65A4E5A-B6D6-4189-B21F-922B866B4835}"/>
</file>

<file path=customXml/itemProps3.xml><?xml version="1.0" encoding="utf-8"?>
<ds:datastoreItem xmlns:ds="http://schemas.openxmlformats.org/officeDocument/2006/customXml" ds:itemID="{9C349D44-EBF6-466C-B4E9-824F9339F8D2}"/>
</file>

<file path=docMetadata/LabelInfo.xml><?xml version="1.0" encoding="utf-8"?>
<clbl:labelList xmlns:clbl="http://schemas.microsoft.com/office/2020/mipLabelMetadata">
  <clbl:label id="{0f9e35db-544f-4f60-bdcc-5ea416e6dc70}" enabled="0" method="" siteId="{0f9e35db-544f-4f60-bdcc-5ea416e6dc7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2451</TotalTime>
  <Words>1723</Words>
  <Application>Microsoft Office PowerPoint</Application>
  <PresentationFormat>Widescreen</PresentationFormat>
  <Paragraphs>212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Aptos</vt:lpstr>
      <vt:lpstr>Aptos Display</vt:lpstr>
      <vt:lpstr>Arial</vt:lpstr>
      <vt:lpstr>Calibri</vt:lpstr>
      <vt:lpstr>Lato Light</vt:lpstr>
      <vt:lpstr>Lucida Sans</vt:lpstr>
      <vt:lpstr>Office Theme</vt:lpstr>
      <vt:lpstr>The AfCFTA, SADC FTA and TFTA Interface August 2025  By Zodwa F. MABUZA – Chief-Subregional Initiatives ECA Southern Sub-regional Office Unlocking Opportunities for Women Entrepreneurs in Southern Africa under AfCFTA  3 September 2025 Balaclava, MAURITIUS                          </vt:lpstr>
      <vt:lpstr>Outline</vt:lpstr>
      <vt:lpstr>Introduction &amp; Objective</vt:lpstr>
      <vt:lpstr>The Interface Between the SADC FTA, TFTA and AfCFTA</vt:lpstr>
      <vt:lpstr>PowerPoint Presentation</vt:lpstr>
      <vt:lpstr>History of Africa’s economic integration – From the Abuja Treaty to AfCFTA</vt:lpstr>
      <vt:lpstr>SADC FTA:  Coverage: Angola, Botswana, Comoros, DR Congo, Eswatini, Lesotho, Madagascar, Malawi, Mauritius, Mozambique, Namibia, Seychelles,  South Africa, Tanzania, Zambia and Zimbabwe</vt:lpstr>
      <vt:lpstr>The SADC at glance </vt:lpstr>
      <vt:lpstr>Key Pillars of the AfCFTA- SADC Coordination Plan- 8</vt:lpstr>
      <vt:lpstr>Tripartite FTA:  Coverage: Angola, Botswana, Burundi, Comoros, Djibouti,  DR Congo, Egypt, Eritrea, Ethiopia, Eswatini, Kenya, Lesotho, Libya, Madagascar, Malawi, Mauritius, Mozambique, Namibia, Seychelles,  Somalia, South Africa, Sudan, South Sudan, Tanzania, Tunisia, Uganda, Zambia and Zimbabwe</vt:lpstr>
      <vt:lpstr>Tripartite FTA….a missed opportunity???</vt:lpstr>
      <vt:lpstr>TFTA Protocols –Phase 1 Trade in Goods</vt:lpstr>
      <vt:lpstr>Agreement Establishing the AfCFTA </vt:lpstr>
      <vt:lpstr>SADC FTA, Tripartite FTA and the AfCFTA</vt:lpstr>
      <vt:lpstr>Market Access &amp; Transition Periods</vt:lpstr>
      <vt:lpstr>What AfCFTA, TFTA and SADC FTA Mean for SMEs and Women Entrepreneurs</vt:lpstr>
      <vt:lpstr>Having the Agreement is not enough, it needs to be implemented…</vt:lpstr>
      <vt:lpstr>AfCFTA Implementation Strategies Development Status in SADC </vt:lpstr>
      <vt:lpstr>PowerPoint Presentation</vt:lpstr>
      <vt:lpstr>Leverage AfCFTA for Industrial Development </vt:lpstr>
      <vt:lpstr>Ensure Policy Consistency and Coherence </vt:lpstr>
      <vt:lpstr>Protocol on Women and Youth</vt:lpstr>
      <vt:lpstr>What needs to be done at national level…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AfCFTA, SADC FTA and TFTA Interface  August 2025  By Zodwa F. MABUZA – Chief of Section ECA Southern Sub-regional Office</dc:title>
  <dc:creator>Mahlet Girma</dc:creator>
  <cp:lastModifiedBy>Kheeran Bahadoor</cp:lastModifiedBy>
  <cp:revision>23</cp:revision>
  <dcterms:created xsi:type="dcterms:W3CDTF">2024-09-26T07:01:39Z</dcterms:created>
  <dcterms:modified xsi:type="dcterms:W3CDTF">2025-09-01T05:22:34Z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0x010100C201116B751C28458781F47A07D2660A</vt:lpwstr>
  </property>
  <property fmtid="{D5CDD505-2E9C-101B-9397-08002B2CF9AE}" pid="3" name="MediaServiceImageTags">
    <vt:lpwstr/>
  </property>
</Properties>
</file>